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10" r:id="rId54"/>
    <p:sldId id="411" r:id="rId55"/>
    <p:sldId id="412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51673D-1BD5-4C1C-A773-8B52ADC87EF0}">
          <p14:sldIdLst>
            <p14:sldId id="2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10"/>
            <p14:sldId id="411"/>
            <p14:sldId id="4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58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1" autoAdjust="0"/>
    <p:restoredTop sz="94660"/>
  </p:normalViewPr>
  <p:slideViewPr>
    <p:cSldViewPr snapToGrid="0">
      <p:cViewPr varScale="1">
        <p:scale>
          <a:sx n="66" d="100"/>
          <a:sy n="66" d="100"/>
        </p:scale>
        <p:origin x="53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BB08-3E43-4407-89EB-5C767B6E9C89}" type="datetimeFigureOut">
              <a:rPr lang="uk-UA" smtClean="0"/>
              <a:t>27.02.2024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9448-0C3E-42FD-AA20-A8151A79FB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794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39448-0C3E-42FD-AA20-A8151A79FB0D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5617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792FA-4CD1-43EC-8C6A-9ACEA403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E6488-D094-4CF9-AC76-9691F6EBA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5D1FB-40FB-4F8B-95F7-CD7D11F3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5FA82F-3367-407C-A78E-B91CECD0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67580-0969-4DCC-8C70-57EF15C8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2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1CFC1-EC7D-456E-A7FE-A268D3EC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84193D-2BC9-4C8F-BF87-95BB8F207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D9A51-5C74-4FD8-BC7E-F511119C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F1E9B9-577A-4788-AA8C-7FE8E8D6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FA4A6B-8780-4473-A6FB-3504C204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5CF2B1-A946-4D76-AD66-EE93B11BF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65F272-4972-4F0F-91D9-CA302DDC6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FE06C-A9B9-4B3A-AB47-83C2C167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25E1D-D0A1-423D-BA35-EC250EFC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21386A-F067-4EE5-AAE2-BEC05BA6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88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B600C-FBA6-4A10-AF11-D124F320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1658C-3525-4E72-B8B9-0827C636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965E7-F516-48E2-9FD7-DD82FFCE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8CE6F-7323-48AD-8B4C-863CD398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71FF7-EADB-4541-92C7-692E081C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761F5-C045-4682-9F0F-12ABD79A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2EE54-31BC-4163-A702-9E6D696B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946EF0-1C9C-4F55-912E-D750EAF5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1D79D7-6583-47CB-8DA8-915221C8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7001A-4009-482F-B89D-9F8C2F8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80C9B-F614-4CD0-9821-9A7AD06C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0C5B9-5D9B-4235-985A-A2B6A8C09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23122F-47B1-46B5-A5CB-E105BC6D7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1A35C4-42F2-485E-B663-31FBBE55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8A644-07AC-48A0-A54C-7BB739D9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EC37C-4E06-4F37-95E0-2807F3B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74E13-CE24-4FE8-BAA9-DD45FDE1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A01F2-CCF0-48C8-9E46-2195419B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A27FC-F68E-427D-898C-4967ABE4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CBDE1E-3871-4BD6-9A45-68174EE91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8D7A51-D942-481E-87A1-3712AD3B1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AAF695-A901-4515-938B-62F45585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0B1641-E824-4174-9A11-CE4844F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55D279-F28B-42E9-B77D-9D3565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6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BD8FB-D5CD-4C0C-B1C8-E6F7B6E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3A5B80-3602-4693-A4EB-C8B8CAEC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557CE3-B615-468C-88FD-70132AD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C4D1A2-B0E2-4DD2-89AD-9186036B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86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A420D8-1B9D-47CF-A39B-BED44131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2B9885-754E-4332-8F8E-C3E5436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69BF2-EA99-45C0-B242-BA41AB5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38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6B7C3-B5F0-46E7-8FF7-A133F3F9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B1C62-78FF-45C4-A4B3-34589A7D8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CEF461-BF91-49F3-B354-016332DC0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AB141B-9670-4C21-8335-7715A5D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D990B3-84F4-428A-859B-A363C830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5B95FF-78DB-48C2-84B4-9D6846EE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86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13616-8036-404C-99E4-A7F5E3C6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DBFCAA-6646-4519-B492-A5E3A01C2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180CF1-AD70-4FA1-B7BD-300728B1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BD365A-5755-4A0F-8FC5-15CC6F55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B1F810-688C-410C-BC24-830B0AF2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9E8378-46FE-4E3D-86FD-D6CFF99F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07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93F78-56C7-4C2D-B624-DB38497A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1F43B-301B-4506-B5A0-F4A55F8BA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6CCC5C-83CE-4DD8-A169-2A25E31A4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769-279B-4F56-A258-1626BE02FB52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4AAAF-C51E-4D0C-98B2-E7205DA7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A6EDF-DFAA-44B5-A1A4-ED3ED3283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57E4A-D881-4CCA-AA6B-FD06D32C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619058"/>
          </a:xfrm>
        </p:spPr>
        <p:txBody>
          <a:bodyPr>
            <a:normAutofit/>
          </a:bodyPr>
          <a:lstStyle/>
          <a:p>
            <a:r>
              <a:rPr lang="uk-UA" b="1" dirty="0"/>
              <a:t>Багатовимірні динамічні масиви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87C11C-4A3E-4539-A6E1-9F6DC07AA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741420"/>
            <a:ext cx="12192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DB99-D1C5-4BF5-BE30-A94CA8DE3686}"/>
              </a:ext>
            </a:extLst>
          </p:cNvPr>
          <p:cNvSpPr txBox="1"/>
          <p:nvPr/>
        </p:nvSpPr>
        <p:spPr>
          <a:xfrm>
            <a:off x="8218966" y="5899493"/>
            <a:ext cx="35619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uk-UA" sz="2200" dirty="0"/>
              <a:t>Викладач: Верещагін О.О.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8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Організація</a:t>
            </a:r>
            <a:r>
              <a:rPr lang="ru-RU" b="1" dirty="0"/>
              <a:t> </a:t>
            </a:r>
            <a:r>
              <a:rPr lang="ru-RU" b="1" dirty="0" err="1"/>
              <a:t>двовимірного</a:t>
            </a:r>
            <a:r>
              <a:rPr lang="ru-RU" b="1" dirty="0"/>
              <a:t> </a:t>
            </a:r>
            <a:br>
              <a:rPr lang="ru-RU" b="1" dirty="0"/>
            </a:br>
            <a:r>
              <a:rPr lang="ru-RU" b="1" dirty="0"/>
              <a:t>«</a:t>
            </a:r>
            <a:r>
              <a:rPr lang="ru-RU" b="1" dirty="0" err="1"/>
              <a:t>трикутного</a:t>
            </a:r>
            <a:r>
              <a:rPr lang="ru-RU" b="1" dirty="0"/>
              <a:t>» </a:t>
            </a:r>
            <a:r>
              <a:rPr lang="ru-RU" b="1" dirty="0" err="1"/>
              <a:t>динамічного</a:t>
            </a:r>
            <a:r>
              <a:rPr lang="ru-RU" b="1" dirty="0"/>
              <a:t> </a:t>
            </a:r>
            <a:r>
              <a:rPr lang="ru-RU" b="1" dirty="0" err="1"/>
              <a:t>масиву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36DF09-5F8E-4058-A902-62531D30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46" y="0"/>
            <a:ext cx="3861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10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600" b="1" dirty="0"/>
              <a:t>Перерахування (перелічуваний тип даних)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Мова</a:t>
            </a:r>
            <a:r>
              <a:rPr lang="ru-RU" sz="1800" dirty="0"/>
              <a:t> C++ </a:t>
            </a:r>
            <a:r>
              <a:rPr lang="ru-RU" sz="1800" dirty="0" err="1"/>
              <a:t>дозволяє</a:t>
            </a:r>
            <a:r>
              <a:rPr lang="ru-RU" sz="1800" dirty="0"/>
              <a:t> </a:t>
            </a:r>
            <a:r>
              <a:rPr lang="ru-RU" sz="1800" dirty="0" err="1"/>
              <a:t>програмістам</a:t>
            </a:r>
            <a:r>
              <a:rPr lang="ru-RU" sz="1800" dirty="0"/>
              <a:t> </a:t>
            </a:r>
            <a:r>
              <a:rPr lang="ru-RU" sz="1800" dirty="0" err="1"/>
              <a:t>створювати</a:t>
            </a:r>
            <a:r>
              <a:rPr lang="ru-RU" sz="1800" dirty="0"/>
              <a:t> </a:t>
            </a:r>
            <a:r>
              <a:rPr lang="ru-RU" sz="1800" dirty="0" err="1"/>
              <a:t>свої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власні</a:t>
            </a:r>
            <a:r>
              <a:rPr lang="ru-RU" sz="1800" b="1" dirty="0">
                <a:highlight>
                  <a:srgbClr val="00FF00"/>
                </a:highlight>
              </a:rPr>
              <a:t> (</a:t>
            </a:r>
            <a:r>
              <a:rPr lang="ru-RU" sz="1800" b="1" dirty="0" err="1">
                <a:highlight>
                  <a:srgbClr val="00FF00"/>
                </a:highlight>
              </a:rPr>
              <a:t>користувацькі</a:t>
            </a:r>
            <a:r>
              <a:rPr lang="ru-RU" sz="1800" b="1" dirty="0">
                <a:highlight>
                  <a:srgbClr val="00FF00"/>
                </a:highlight>
              </a:rPr>
              <a:t>) типи </a:t>
            </a:r>
            <a:r>
              <a:rPr lang="ru-RU" sz="1800" b="1" dirty="0" err="1">
                <a:highlight>
                  <a:srgbClr val="00FF00"/>
                </a:highlight>
              </a:rPr>
              <a:t>даних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Перерахування</a:t>
            </a:r>
            <a:r>
              <a:rPr lang="ru-RU" sz="1800" dirty="0"/>
              <a:t> (</a:t>
            </a:r>
            <a:r>
              <a:rPr lang="ru-RU" sz="1800" dirty="0" err="1"/>
              <a:t>або</a:t>
            </a:r>
            <a:r>
              <a:rPr lang="ru-RU" sz="1800" dirty="0"/>
              <a:t> “</a:t>
            </a:r>
            <a:r>
              <a:rPr lang="ru-RU" sz="1800" dirty="0" err="1"/>
              <a:t>перелічуваний</a:t>
            </a:r>
            <a:r>
              <a:rPr lang="ru-RU" sz="1800" dirty="0"/>
              <a:t> тип </a:t>
            </a:r>
            <a:r>
              <a:rPr lang="ru-RU" sz="1800" dirty="0" err="1"/>
              <a:t>даних</a:t>
            </a:r>
            <a:r>
              <a:rPr lang="ru-RU" sz="1800" dirty="0"/>
              <a:t>”) — </a:t>
            </a:r>
            <a:r>
              <a:rPr lang="ru-RU" sz="1800" dirty="0" err="1"/>
              <a:t>це</a:t>
            </a:r>
            <a:r>
              <a:rPr lang="ru-RU" sz="1800" dirty="0"/>
              <a:t> тип </a:t>
            </a:r>
            <a:r>
              <a:rPr lang="ru-RU" sz="1800" dirty="0" err="1"/>
              <a:t>даних</a:t>
            </a:r>
            <a:r>
              <a:rPr lang="ru-RU" sz="1800" dirty="0"/>
              <a:t>, де будь-яке </a:t>
            </a:r>
            <a:r>
              <a:rPr lang="ru-RU" sz="1800" dirty="0" err="1"/>
              <a:t>значення</a:t>
            </a:r>
            <a:r>
              <a:rPr lang="ru-RU" sz="1800" dirty="0"/>
              <a:t> (</a:t>
            </a:r>
            <a:r>
              <a:rPr lang="ru-RU" sz="1800" dirty="0" err="1"/>
              <a:t>енумератор</a:t>
            </a:r>
            <a:r>
              <a:rPr lang="ru-RU" sz="1800" dirty="0"/>
              <a:t>) </a:t>
            </a:r>
            <a:r>
              <a:rPr lang="ru-RU" sz="1800" dirty="0" err="1"/>
              <a:t>визначається</a:t>
            </a:r>
            <a:r>
              <a:rPr lang="ru-RU" sz="1800" dirty="0"/>
              <a:t> як </a:t>
            </a:r>
            <a:r>
              <a:rPr lang="ru-RU" sz="1800" b="1" dirty="0" err="1">
                <a:highlight>
                  <a:srgbClr val="00FFFF"/>
                </a:highlight>
              </a:rPr>
              <a:t>символьна</a:t>
            </a:r>
            <a:r>
              <a:rPr lang="ru-RU" sz="1800" b="1" dirty="0">
                <a:highlight>
                  <a:srgbClr val="00FFFF"/>
                </a:highlight>
              </a:rPr>
              <a:t> константа</a:t>
            </a:r>
            <a:r>
              <a:rPr lang="ru-RU" sz="1800" dirty="0"/>
              <a:t>. </a:t>
            </a:r>
            <a:r>
              <a:rPr lang="ru-RU" sz="1800" dirty="0" err="1"/>
              <a:t>Оголосити</a:t>
            </a:r>
            <a:r>
              <a:rPr lang="ru-RU" sz="1800" dirty="0"/>
              <a:t> </a:t>
            </a:r>
            <a:r>
              <a:rPr lang="ru-RU" sz="1800" dirty="0" err="1"/>
              <a:t>перерахування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ключового</a:t>
            </a:r>
            <a:r>
              <a:rPr lang="ru-RU" sz="1800" dirty="0"/>
              <a:t> слова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56EA19-985C-4959-98A3-C6FC1C47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88" y="2396582"/>
            <a:ext cx="7069221" cy="44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600" b="1" dirty="0"/>
              <a:t>Перерахування (перелічуваний тип даних)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Оголошення перерахувань не вимагає виділення пам’яті. Тільки коли змінна перелічуваного типу визначена (наприклад, як змінна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paint</a:t>
            </a:r>
            <a:r>
              <a:rPr lang="en-US" sz="1800" dirty="0"/>
              <a:t> </a:t>
            </a:r>
            <a:r>
              <a:rPr lang="uk-UA" sz="1800" dirty="0"/>
              <a:t>у вищенаведеному прикладі), тільки тоді виділяється пам’ять для цієї змінної.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кожен </a:t>
            </a:r>
            <a:r>
              <a:rPr lang="uk-UA" sz="1800" dirty="0" err="1"/>
              <a:t>енумератор</a:t>
            </a:r>
            <a:r>
              <a:rPr lang="uk-UA" sz="1800" dirty="0"/>
              <a:t> розділяється комою, а саме перерахування закінчується крапкою з комою.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Примітка</a:t>
            </a:r>
            <a:r>
              <a:rPr lang="ru-RU" sz="1800" dirty="0"/>
              <a:t>: До C++11, </a:t>
            </a:r>
            <a:r>
              <a:rPr lang="ru-RU" sz="1800" dirty="0" err="1"/>
              <a:t>кінцева</a:t>
            </a:r>
            <a:r>
              <a:rPr lang="ru-RU" sz="1800" dirty="0"/>
              <a:t> кома </a:t>
            </a:r>
            <a:r>
              <a:rPr lang="ru-RU" sz="1800" dirty="0" err="1"/>
              <a:t>після</a:t>
            </a:r>
            <a:r>
              <a:rPr lang="ru-RU" sz="1800" dirty="0"/>
              <a:t> </a:t>
            </a:r>
            <a:r>
              <a:rPr lang="ru-RU" sz="1800" dirty="0" err="1"/>
              <a:t>останнього</a:t>
            </a:r>
            <a:r>
              <a:rPr lang="ru-RU" sz="1800" dirty="0"/>
              <a:t> </a:t>
            </a:r>
            <a:r>
              <a:rPr lang="ru-RU" sz="1800" dirty="0" err="1"/>
              <a:t>елементу</a:t>
            </a:r>
            <a:r>
              <a:rPr lang="ru-RU" sz="1800" dirty="0"/>
              <a:t> (як </a:t>
            </a:r>
            <a:r>
              <a:rPr lang="ru-RU" sz="1800" dirty="0" err="1"/>
              <a:t>після</a:t>
            </a:r>
            <a:r>
              <a:rPr lang="ru-RU" sz="1800" dirty="0"/>
              <a:t> COLOR_PURPLE у </a:t>
            </a:r>
            <a:r>
              <a:rPr lang="ru-RU" sz="1800" dirty="0" err="1"/>
              <a:t>вищенаведеному</a:t>
            </a:r>
            <a:r>
              <a:rPr lang="ru-RU" sz="1800" dirty="0"/>
              <a:t> </a:t>
            </a:r>
            <a:r>
              <a:rPr lang="ru-RU" sz="1800" dirty="0" err="1"/>
              <a:t>прикладі</a:t>
            </a:r>
            <a:r>
              <a:rPr lang="ru-RU" sz="1800" dirty="0"/>
              <a:t>) </a:t>
            </a:r>
            <a:r>
              <a:rPr lang="ru-RU" sz="1800" dirty="0" err="1"/>
              <a:t>була</a:t>
            </a:r>
            <a:r>
              <a:rPr lang="ru-RU" sz="1800" dirty="0"/>
              <a:t> заборонена (</a:t>
            </a:r>
            <a:r>
              <a:rPr lang="ru-RU" sz="1800" dirty="0" err="1"/>
              <a:t>хоча</a:t>
            </a:r>
            <a:r>
              <a:rPr lang="ru-RU" sz="1800" dirty="0"/>
              <a:t> не </a:t>
            </a:r>
            <a:r>
              <a:rPr lang="ru-RU" sz="1800" dirty="0" err="1"/>
              <a:t>всі</a:t>
            </a:r>
            <a:r>
              <a:rPr lang="ru-RU" sz="1800" dirty="0"/>
              <a:t> </a:t>
            </a:r>
            <a:r>
              <a:rPr lang="ru-RU" sz="1800" dirty="0" err="1"/>
              <a:t>компілятори</a:t>
            </a:r>
            <a:r>
              <a:rPr lang="ru-RU" sz="1800" dirty="0"/>
              <a:t> на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скаржились</a:t>
            </a:r>
            <a:r>
              <a:rPr lang="ru-RU" sz="1800" dirty="0"/>
              <a:t>). </a:t>
            </a:r>
            <a:r>
              <a:rPr lang="ru-RU" sz="1800" dirty="0" err="1"/>
              <a:t>Однак</a:t>
            </a:r>
            <a:r>
              <a:rPr lang="ru-RU" sz="1800" dirty="0"/>
              <a:t> </a:t>
            </a:r>
            <a:r>
              <a:rPr lang="ru-RU" sz="1800" dirty="0" err="1"/>
              <a:t>починаючи</a:t>
            </a:r>
            <a:r>
              <a:rPr lang="ru-RU" sz="1800" dirty="0"/>
              <a:t> з C++11 </a:t>
            </a:r>
            <a:r>
              <a:rPr lang="ru-RU" sz="1800" dirty="0" err="1"/>
              <a:t>кінцева</a:t>
            </a:r>
            <a:r>
              <a:rPr lang="ru-RU" sz="1800" dirty="0"/>
              <a:t> кома дозволена.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46971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Імена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Імена</a:t>
            </a:r>
            <a:r>
              <a:rPr lang="ru-RU" sz="1800" dirty="0"/>
              <a:t> </a:t>
            </a:r>
            <a:r>
              <a:rPr lang="ru-RU" sz="1800" dirty="0" err="1"/>
              <a:t>перерахувань</a:t>
            </a:r>
            <a:r>
              <a:rPr lang="ru-RU" sz="1800" dirty="0"/>
              <a:t> часто </a:t>
            </a:r>
            <a:r>
              <a:rPr lang="ru-RU" sz="1800" dirty="0" err="1"/>
              <a:t>починаються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з </a:t>
            </a:r>
            <a:r>
              <a:rPr lang="ru-RU" sz="1800" b="1" dirty="0" err="1">
                <a:highlight>
                  <a:srgbClr val="00FF00"/>
                </a:highlight>
              </a:rPr>
              <a:t>великої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літери</a:t>
            </a:r>
            <a:r>
              <a:rPr lang="ru-RU" sz="1800" dirty="0"/>
              <a:t>, а </a:t>
            </a:r>
            <a:r>
              <a:rPr lang="ru-RU" sz="1800" dirty="0" err="1"/>
              <a:t>імена</a:t>
            </a:r>
            <a:r>
              <a:rPr lang="ru-RU" sz="1800" dirty="0"/>
              <a:t> </a:t>
            </a:r>
            <a:r>
              <a:rPr lang="ru-RU" sz="1800" dirty="0" err="1"/>
              <a:t>елементів</a:t>
            </a:r>
            <a:r>
              <a:rPr lang="ru-RU" sz="1800" dirty="0"/>
              <a:t> </a:t>
            </a:r>
            <a:r>
              <a:rPr lang="ru-RU" sz="1800" dirty="0" err="1"/>
              <a:t>взагалі</a:t>
            </a:r>
            <a:r>
              <a:rPr lang="ru-RU" sz="1800" dirty="0"/>
              <a:t> </a:t>
            </a:r>
            <a:r>
              <a:rPr lang="ru-RU" sz="1800" dirty="0" err="1"/>
              <a:t>складаються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тільки</a:t>
            </a:r>
            <a:r>
              <a:rPr lang="ru-RU" sz="1800" b="1" dirty="0">
                <a:highlight>
                  <a:srgbClr val="00FFFF"/>
                </a:highlight>
              </a:rPr>
              <a:t> з великих букв</a:t>
            </a:r>
            <a:r>
              <a:rPr lang="ru-RU" sz="1800" dirty="0"/>
              <a:t>.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елементи</a:t>
            </a:r>
            <a:r>
              <a:rPr lang="ru-RU" sz="1800" dirty="0"/>
              <a:t> </a:t>
            </a:r>
            <a:r>
              <a:rPr lang="ru-RU" sz="1800" dirty="0" err="1"/>
              <a:t>знаходяться</a:t>
            </a:r>
            <a:r>
              <a:rPr lang="ru-RU" sz="1800" dirty="0"/>
              <a:t> в одному і тому ж </a:t>
            </a:r>
            <a:r>
              <a:rPr lang="ru-RU" sz="1800" dirty="0" err="1"/>
              <a:t>просторі</a:t>
            </a:r>
            <a:r>
              <a:rPr lang="ru-RU" sz="1800" dirty="0"/>
              <a:t> </a:t>
            </a:r>
            <a:r>
              <a:rPr lang="ru-RU" sz="1800" dirty="0" err="1"/>
              <a:t>імен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і </a:t>
            </a:r>
            <a:r>
              <a:rPr lang="ru-RU" sz="1800" dirty="0" err="1"/>
              <a:t>саме</a:t>
            </a:r>
            <a:r>
              <a:rPr lang="ru-RU" sz="1800" dirty="0"/>
              <a:t> </a:t>
            </a:r>
            <a:r>
              <a:rPr lang="ru-RU" sz="1800" dirty="0" err="1"/>
              <a:t>перерахування</a:t>
            </a:r>
            <a:r>
              <a:rPr lang="ru-RU" sz="1800" dirty="0"/>
              <a:t>, то </a:t>
            </a:r>
            <a:r>
              <a:rPr lang="ru-RU" sz="1800" dirty="0" err="1"/>
              <a:t>одне</a:t>
            </a:r>
            <a:r>
              <a:rPr lang="ru-RU" sz="1800" dirty="0"/>
              <a:t> і те ж </a:t>
            </a:r>
            <a:r>
              <a:rPr lang="ru-RU" sz="1800" dirty="0" err="1"/>
              <a:t>ім’я</a:t>
            </a:r>
            <a:r>
              <a:rPr lang="ru-RU" sz="1800" dirty="0"/>
              <a:t> одного </a:t>
            </a:r>
            <a:r>
              <a:rPr lang="ru-RU" sz="1800" dirty="0" err="1"/>
              <a:t>енумератора</a:t>
            </a:r>
            <a:r>
              <a:rPr lang="ru-RU" sz="1800" dirty="0"/>
              <a:t> не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використано</a:t>
            </a:r>
            <a:r>
              <a:rPr lang="ru-RU" sz="1800" dirty="0"/>
              <a:t> в </a:t>
            </a:r>
            <a:r>
              <a:rPr lang="ru-RU" sz="1800" dirty="0" err="1"/>
              <a:t>кількох</a:t>
            </a:r>
            <a:r>
              <a:rPr lang="ru-RU" sz="1800" dirty="0"/>
              <a:t> </a:t>
            </a:r>
            <a:r>
              <a:rPr lang="ru-RU" sz="1800" dirty="0" err="1"/>
              <a:t>перерахувань</a:t>
            </a:r>
            <a:r>
              <a:rPr lang="ru-RU" sz="1800" dirty="0"/>
              <a:t> одного і того ж простору </a:t>
            </a:r>
            <a:r>
              <a:rPr lang="ru-RU" sz="1800" dirty="0" err="1"/>
              <a:t>імен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5DA895-03A1-4AA5-8DAC-4E86C227B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090" y="2538462"/>
            <a:ext cx="8495818" cy="393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9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Імена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Також поширено додання назви перерахування в якості префіксу до його елементів, наприклад: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ANIMAL_</a:t>
            </a:r>
            <a:r>
              <a:rPr lang="en-US" sz="1800" dirty="0"/>
              <a:t> </a:t>
            </a:r>
            <a:r>
              <a:rPr lang="uk-UA" sz="1800" dirty="0"/>
              <a:t>чи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COLOR_</a:t>
            </a:r>
            <a:r>
              <a:rPr lang="en-US" sz="1800" dirty="0"/>
              <a:t>, </a:t>
            </a:r>
            <a:r>
              <a:rPr lang="uk-UA" sz="1800" dirty="0"/>
              <a:t>як для запобігання конфліктів імен, так і з метою коментування коду.</a:t>
            </a:r>
          </a:p>
        </p:txBody>
      </p:sp>
    </p:spTree>
    <p:extLst>
      <p:ext uri="{BB962C8B-B14F-4D97-AF65-F5344CB8AC3E}">
        <p14:creationId xmlns:p14="http://schemas.microsoft.com/office/powerpoint/2010/main" val="3381705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Значення </a:t>
            </a:r>
            <a:r>
              <a:rPr lang="uk-UA" b="1" dirty="0" err="1"/>
              <a:t>енумераторів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Кожному </a:t>
            </a:r>
            <a:r>
              <a:rPr lang="ru-RU" sz="1800" b="1" dirty="0" err="1">
                <a:highlight>
                  <a:srgbClr val="00FF00"/>
                </a:highlight>
              </a:rPr>
              <a:t>енумератору</a:t>
            </a:r>
            <a:r>
              <a:rPr lang="ru-RU" sz="1800" b="1" dirty="0">
                <a:highlight>
                  <a:srgbClr val="00FF00"/>
                </a:highlight>
              </a:rPr>
              <a:t> автоматично </a:t>
            </a:r>
            <a:r>
              <a:rPr lang="ru-RU" sz="1800" b="1" dirty="0" err="1">
                <a:highlight>
                  <a:srgbClr val="00FF00"/>
                </a:highlight>
              </a:rPr>
              <a:t>присвоюється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цілочисельне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залежності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від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його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позиції</a:t>
            </a:r>
            <a:r>
              <a:rPr lang="ru-RU" sz="1800" b="1" dirty="0">
                <a:highlight>
                  <a:srgbClr val="00FF00"/>
                </a:highlight>
              </a:rPr>
              <a:t> в списку </a:t>
            </a:r>
            <a:r>
              <a:rPr lang="ru-RU" sz="1800" b="1" dirty="0" err="1">
                <a:highlight>
                  <a:srgbClr val="00FF00"/>
                </a:highlight>
              </a:rPr>
              <a:t>перерахування</a:t>
            </a:r>
            <a:r>
              <a:rPr lang="ru-RU" sz="1800" dirty="0"/>
              <a:t>. За </a:t>
            </a:r>
            <a:r>
              <a:rPr lang="ru-RU" sz="1800" dirty="0" err="1"/>
              <a:t>замовчуванням</a:t>
            </a:r>
            <a:r>
              <a:rPr lang="ru-RU" sz="1800" dirty="0"/>
              <a:t>, </a:t>
            </a:r>
            <a:r>
              <a:rPr lang="ru-RU" sz="1800" dirty="0" err="1"/>
              <a:t>першому</a:t>
            </a:r>
            <a:r>
              <a:rPr lang="ru-RU" sz="1800" dirty="0"/>
              <a:t> </a:t>
            </a:r>
            <a:r>
              <a:rPr lang="ru-RU" sz="1800" dirty="0" err="1"/>
              <a:t>елементу</a:t>
            </a:r>
            <a:r>
              <a:rPr lang="ru-RU" sz="1800" dirty="0"/>
              <a:t> </a:t>
            </a:r>
            <a:r>
              <a:rPr lang="ru-RU" sz="1800" dirty="0" err="1"/>
              <a:t>присвоюється</a:t>
            </a:r>
            <a:r>
              <a:rPr lang="ru-RU" sz="1800" dirty="0"/>
              <a:t> </a:t>
            </a:r>
            <a:r>
              <a:rPr lang="ru-RU" sz="1800" dirty="0" err="1"/>
              <a:t>ціле</a:t>
            </a:r>
            <a:r>
              <a:rPr lang="ru-RU" sz="1800" dirty="0"/>
              <a:t> число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u-RU" sz="1800" dirty="0"/>
              <a:t>, а кожному </a:t>
            </a:r>
            <a:r>
              <a:rPr lang="ru-RU" sz="1800" dirty="0" err="1"/>
              <a:t>наступному</a:t>
            </a:r>
            <a:r>
              <a:rPr lang="ru-RU" sz="1800" dirty="0"/>
              <a:t> — </a:t>
            </a:r>
            <a:r>
              <a:rPr lang="ru-RU" sz="1800" b="1" dirty="0">
                <a:highlight>
                  <a:srgbClr val="00FFFF"/>
                </a:highlight>
              </a:rPr>
              <a:t>на </a:t>
            </a:r>
            <a:r>
              <a:rPr lang="ru-RU" sz="1800" b="1" dirty="0" err="1">
                <a:highlight>
                  <a:srgbClr val="00FFFF"/>
                </a:highlight>
              </a:rPr>
              <a:t>одиницю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більше</a:t>
            </a:r>
            <a:r>
              <a:rPr lang="ru-RU" sz="1800" dirty="0"/>
              <a:t>, </a:t>
            </a:r>
            <a:r>
              <a:rPr lang="ru-RU" sz="1800" dirty="0" err="1"/>
              <a:t>ніж</a:t>
            </a:r>
            <a:r>
              <a:rPr lang="ru-RU" sz="1800" dirty="0"/>
              <a:t> </a:t>
            </a:r>
            <a:r>
              <a:rPr lang="ru-RU" sz="1800" dirty="0" err="1"/>
              <a:t>попередньому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0AFA1D-72E5-4ED7-BDEF-04EF6B4A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07" y="2208512"/>
            <a:ext cx="3145383" cy="46494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1A9100-B179-4B30-AE3A-1CA49B721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923" y="5771675"/>
            <a:ext cx="779882" cy="6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64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Значення </a:t>
            </a:r>
            <a:r>
              <a:rPr lang="uk-UA" b="1" dirty="0" err="1"/>
              <a:t>енумераторів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Можна</a:t>
            </a:r>
            <a:r>
              <a:rPr lang="ru-RU" sz="1800" dirty="0"/>
              <a:t> й самому </a:t>
            </a:r>
            <a:r>
              <a:rPr lang="ru-RU" sz="1800" dirty="0" err="1"/>
              <a:t>визначати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елементів</a:t>
            </a:r>
            <a:r>
              <a:rPr lang="ru-RU" sz="1800" dirty="0"/>
              <a:t>. Вони </a:t>
            </a:r>
            <a:r>
              <a:rPr lang="ru-RU" sz="1800" dirty="0" err="1"/>
              <a:t>можуть</a:t>
            </a:r>
            <a:r>
              <a:rPr lang="ru-RU" sz="1800" dirty="0"/>
              <a:t> бути як </a:t>
            </a:r>
            <a:r>
              <a:rPr lang="ru-RU" sz="1800" dirty="0" err="1"/>
              <a:t>додатними</a:t>
            </a:r>
            <a:r>
              <a:rPr lang="ru-RU" sz="1800" dirty="0"/>
              <a:t>, так і </a:t>
            </a:r>
            <a:r>
              <a:rPr lang="ru-RU" sz="1800" dirty="0" err="1"/>
              <a:t>від’ємними</a:t>
            </a:r>
            <a:r>
              <a:rPr lang="ru-RU" sz="1800" dirty="0"/>
              <a:t>,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взагалі</a:t>
            </a:r>
            <a:r>
              <a:rPr lang="ru-RU" sz="1800" dirty="0"/>
              <a:t> </a:t>
            </a:r>
            <a:r>
              <a:rPr lang="ru-RU" sz="1800" dirty="0" err="1"/>
              <a:t>мати</a:t>
            </a:r>
            <a:r>
              <a:rPr lang="ru-RU" sz="1800" dirty="0"/>
              <a:t> </a:t>
            </a:r>
            <a:r>
              <a:rPr lang="ru-RU" sz="1800" dirty="0" err="1"/>
              <a:t>аналогічні</a:t>
            </a:r>
            <a:r>
              <a:rPr lang="ru-RU" sz="1800" dirty="0"/>
              <a:t> </a:t>
            </a:r>
            <a:r>
              <a:rPr lang="ru-RU" sz="1800" dirty="0" err="1"/>
              <a:t>іншим</a:t>
            </a:r>
            <a:r>
              <a:rPr lang="ru-RU" sz="1800" dirty="0"/>
              <a:t> </a:t>
            </a:r>
            <a:r>
              <a:rPr lang="ru-RU" sz="1800" dirty="0" err="1"/>
              <a:t>елементам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b="1" dirty="0">
                <a:highlight>
                  <a:srgbClr val="00FFFF"/>
                </a:highlight>
              </a:rPr>
              <a:t>. Будь-</a:t>
            </a:r>
            <a:r>
              <a:rPr lang="ru-RU" sz="1800" b="1" dirty="0" err="1">
                <a:highlight>
                  <a:srgbClr val="00FFFF"/>
                </a:highlight>
              </a:rPr>
              <a:t>які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енумератори</a:t>
            </a:r>
            <a:r>
              <a:rPr lang="ru-RU" sz="1800" b="1" dirty="0">
                <a:highlight>
                  <a:srgbClr val="00FFFF"/>
                </a:highlight>
              </a:rPr>
              <a:t>, </a:t>
            </a:r>
            <a:r>
              <a:rPr lang="ru-RU" sz="1800" b="1" dirty="0" err="1">
                <a:highlight>
                  <a:srgbClr val="00FFFF"/>
                </a:highlight>
              </a:rPr>
              <a:t>що</a:t>
            </a:r>
            <a:r>
              <a:rPr lang="ru-RU" sz="1800" b="1" dirty="0">
                <a:highlight>
                  <a:srgbClr val="00FFFF"/>
                </a:highlight>
              </a:rPr>
              <a:t> не </a:t>
            </a:r>
            <a:r>
              <a:rPr lang="ru-RU" sz="1800" b="1" dirty="0" err="1">
                <a:highlight>
                  <a:srgbClr val="00FFFF"/>
                </a:highlight>
              </a:rPr>
              <a:t>визначені</a:t>
            </a:r>
            <a:r>
              <a:rPr lang="ru-RU" sz="1800" b="1" dirty="0">
                <a:highlight>
                  <a:srgbClr val="00FFFF"/>
                </a:highlight>
              </a:rPr>
              <a:t> вами, </a:t>
            </a:r>
            <a:r>
              <a:rPr lang="ru-RU" sz="1800" b="1" dirty="0" err="1">
                <a:highlight>
                  <a:srgbClr val="00FFFF"/>
                </a:highlight>
              </a:rPr>
              <a:t>матимуть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значення</a:t>
            </a:r>
            <a:r>
              <a:rPr lang="ru-RU" sz="1800" b="1" dirty="0">
                <a:highlight>
                  <a:srgbClr val="00FFFF"/>
                </a:highlight>
              </a:rPr>
              <a:t> на </a:t>
            </a:r>
            <a:r>
              <a:rPr lang="ru-RU" sz="1800" b="1" dirty="0" err="1">
                <a:highlight>
                  <a:srgbClr val="00FFFF"/>
                </a:highlight>
              </a:rPr>
              <a:t>одиницю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більше</a:t>
            </a:r>
            <a:r>
              <a:rPr lang="ru-RU" sz="1800" b="1" dirty="0">
                <a:highlight>
                  <a:srgbClr val="00FFFF"/>
                </a:highlight>
              </a:rPr>
              <a:t>, </a:t>
            </a:r>
            <a:r>
              <a:rPr lang="ru-RU" sz="1800" b="1" dirty="0" err="1">
                <a:highlight>
                  <a:srgbClr val="00FFFF"/>
                </a:highlight>
              </a:rPr>
              <a:t>ніж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значення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попередніх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елементів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F6B365-BD73-4A37-9CFB-54B3BE98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584" y="2267208"/>
            <a:ext cx="8032830" cy="37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98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Значення </a:t>
            </a:r>
            <a:r>
              <a:rPr lang="uk-UA" b="1" dirty="0" err="1"/>
              <a:t>енумераторів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Зверніть</a:t>
            </a:r>
            <a:r>
              <a:rPr lang="ru-RU" sz="1800" dirty="0"/>
              <a:t> </a:t>
            </a:r>
            <a:r>
              <a:rPr lang="ru-RU" sz="1800" dirty="0" err="1"/>
              <a:t>увагу</a:t>
            </a:r>
            <a:r>
              <a:rPr lang="ru-RU" sz="1800" dirty="0"/>
              <a:t>,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ANIMAL_HORSE </a:t>
            </a:r>
            <a:r>
              <a:rPr lang="ru-RU" sz="1800" dirty="0"/>
              <a:t>і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ANIMAL_ZEBRA</a:t>
            </a:r>
            <a:r>
              <a:rPr lang="ru-RU" sz="1800" dirty="0"/>
              <a:t> </a:t>
            </a:r>
            <a:r>
              <a:rPr lang="ru-RU" sz="1800" dirty="0" err="1"/>
              <a:t>мають</a:t>
            </a:r>
            <a:r>
              <a:rPr lang="ru-RU" sz="1800" dirty="0"/>
              <a:t> </a:t>
            </a:r>
            <a:r>
              <a:rPr lang="ru-RU" sz="1800" dirty="0" err="1"/>
              <a:t>однакові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. </a:t>
            </a:r>
            <a:r>
              <a:rPr lang="ru-RU" sz="1800" dirty="0" err="1"/>
              <a:t>Хоча</a:t>
            </a:r>
            <a:r>
              <a:rPr lang="ru-RU" sz="1800" dirty="0"/>
              <a:t> C++ </a:t>
            </a:r>
            <a:r>
              <a:rPr lang="ru-RU" sz="1800" dirty="0" err="1"/>
              <a:t>це</a:t>
            </a:r>
            <a:r>
              <a:rPr lang="ru-RU" sz="1800" dirty="0"/>
              <a:t> не </a:t>
            </a:r>
            <a:r>
              <a:rPr lang="ru-RU" sz="1800" dirty="0" err="1"/>
              <a:t>забороняє</a:t>
            </a:r>
            <a:r>
              <a:rPr lang="ru-RU" sz="1800" dirty="0"/>
              <a:t>, </a:t>
            </a:r>
            <a:r>
              <a:rPr lang="ru-RU" sz="1800" b="1" dirty="0" err="1">
                <a:highlight>
                  <a:srgbClr val="FF0000"/>
                </a:highlight>
              </a:rPr>
              <a:t>присвоювати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одне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значення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декільком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енумераторам</a:t>
            </a:r>
            <a:r>
              <a:rPr lang="ru-RU" sz="1800" b="1" dirty="0">
                <a:highlight>
                  <a:srgbClr val="FF0000"/>
                </a:highlight>
              </a:rPr>
              <a:t> в одному </a:t>
            </a:r>
            <a:r>
              <a:rPr lang="ru-RU" sz="1800" b="1" dirty="0" err="1">
                <a:highlight>
                  <a:srgbClr val="FF0000"/>
                </a:highlight>
              </a:rPr>
              <a:t>перерахуванні</a:t>
            </a:r>
            <a:r>
              <a:rPr lang="ru-RU" sz="1800" b="1" dirty="0">
                <a:highlight>
                  <a:srgbClr val="FF0000"/>
                </a:highlight>
              </a:rPr>
              <a:t> не </a:t>
            </a:r>
            <a:r>
              <a:rPr lang="ru-RU" sz="1800" b="1" dirty="0" err="1">
                <a:highlight>
                  <a:srgbClr val="FF0000"/>
                </a:highlight>
              </a:rPr>
              <a:t>рекомендується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FF"/>
                </a:highlight>
              </a:rPr>
              <a:t>Порада</a:t>
            </a:r>
            <a:r>
              <a:rPr lang="ru-RU" sz="1800" b="1" dirty="0">
                <a:highlight>
                  <a:srgbClr val="00FFFF"/>
                </a:highlight>
              </a:rPr>
              <a:t>: Не </a:t>
            </a:r>
            <a:r>
              <a:rPr lang="ru-RU" sz="1800" b="1" dirty="0" err="1">
                <a:highlight>
                  <a:srgbClr val="00FFFF"/>
                </a:highlight>
              </a:rPr>
              <a:t>присвоюйте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свої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значення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енумераторам</a:t>
            </a:r>
            <a:r>
              <a:rPr lang="ru-RU" sz="1800" b="1" dirty="0">
                <a:highlight>
                  <a:srgbClr val="00FFFF"/>
                </a:highlight>
              </a:rPr>
              <a:t>.</a:t>
            </a:r>
            <a:endParaRPr lang="en-US" sz="1800" b="1" dirty="0">
              <a:highlight>
                <a:srgbClr val="00FFFF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Правило: Не </a:t>
            </a:r>
            <a:r>
              <a:rPr lang="ru-RU" sz="1800" b="1" dirty="0" err="1">
                <a:highlight>
                  <a:srgbClr val="00FF00"/>
                </a:highlight>
              </a:rPr>
              <a:t>присвоюйте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однакові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двом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енумераторам</a:t>
            </a:r>
            <a:r>
              <a:rPr lang="ru-RU" sz="1800" b="1" dirty="0">
                <a:highlight>
                  <a:srgbClr val="00FF00"/>
                </a:highlight>
              </a:rPr>
              <a:t> в одному </a:t>
            </a:r>
            <a:r>
              <a:rPr lang="ru-RU" sz="1800" b="1" dirty="0" err="1">
                <a:highlight>
                  <a:srgbClr val="00FF00"/>
                </a:highlight>
              </a:rPr>
              <a:t>перерахуванні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якщо</a:t>
            </a:r>
            <a:r>
              <a:rPr lang="ru-RU" sz="1800" b="1" dirty="0">
                <a:highlight>
                  <a:srgbClr val="00FF00"/>
                </a:highlight>
              </a:rPr>
              <a:t> на </a:t>
            </a:r>
            <a:r>
              <a:rPr lang="ru-RU" sz="1800" b="1" dirty="0" err="1">
                <a:highlight>
                  <a:srgbClr val="00FF00"/>
                </a:highlight>
              </a:rPr>
              <a:t>це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немає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вагомої</a:t>
            </a:r>
            <a:r>
              <a:rPr lang="ru-RU" sz="1800" b="1" dirty="0">
                <a:highlight>
                  <a:srgbClr val="00FF00"/>
                </a:highlight>
              </a:rPr>
              <a:t> причини.</a:t>
            </a:r>
            <a:endParaRPr lang="uk-UA" sz="1800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239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Обробка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значеннями</a:t>
            </a:r>
            <a:r>
              <a:rPr lang="ru-RU" sz="1800" dirty="0"/>
              <a:t> </a:t>
            </a:r>
            <a:r>
              <a:rPr lang="ru-RU" sz="1800" dirty="0" err="1"/>
              <a:t>енумераторів</a:t>
            </a:r>
            <a:r>
              <a:rPr lang="ru-RU" sz="1800" dirty="0"/>
              <a:t> є </a:t>
            </a:r>
            <a:r>
              <a:rPr lang="ru-RU" sz="1800" dirty="0" err="1"/>
              <a:t>цілі</a:t>
            </a:r>
            <a:r>
              <a:rPr lang="ru-RU" sz="1800" dirty="0"/>
              <a:t> числа, то </a:t>
            </a:r>
            <a:r>
              <a:rPr lang="ru-RU" sz="1800" dirty="0" err="1"/>
              <a:t>їх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присвоювати</a:t>
            </a:r>
            <a:r>
              <a:rPr lang="ru-RU" sz="1800" dirty="0"/>
              <a:t> </a:t>
            </a:r>
            <a:r>
              <a:rPr lang="ru-RU" sz="1800" dirty="0" err="1"/>
              <a:t>цілочисельним</a:t>
            </a:r>
            <a:r>
              <a:rPr lang="ru-RU" sz="1800" dirty="0"/>
              <a:t> </a:t>
            </a:r>
            <a:r>
              <a:rPr lang="ru-RU" sz="1800" dirty="0" err="1"/>
              <a:t>змінним</a:t>
            </a:r>
            <a:r>
              <a:rPr lang="ru-RU" sz="1800" dirty="0"/>
              <a:t>, а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виводити</a:t>
            </a:r>
            <a:r>
              <a:rPr lang="ru-RU" sz="1800" dirty="0"/>
              <a:t> на </a:t>
            </a:r>
            <a:r>
              <a:rPr lang="ru-RU" sz="1800" dirty="0" err="1"/>
              <a:t>екран</a:t>
            </a:r>
            <a:r>
              <a:rPr lang="ru-RU" sz="1800" dirty="0"/>
              <a:t> (як </a:t>
            </a:r>
            <a:r>
              <a:rPr lang="ru-RU" sz="1800" dirty="0" err="1"/>
              <a:t>змінні</a:t>
            </a:r>
            <a:r>
              <a:rPr lang="ru-RU" sz="1800" dirty="0"/>
              <a:t> типу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/>
              <a:t>):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B88053-2E54-47E8-94FB-24294E58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95" y="1808544"/>
            <a:ext cx="7694409" cy="50494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D1E85B-334C-4812-8665-4597FB12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560" y="6260798"/>
            <a:ext cx="552207" cy="4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53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Обробка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Компілятор</a:t>
            </a:r>
            <a:r>
              <a:rPr lang="ru-RU" sz="1800" b="1" dirty="0">
                <a:highlight>
                  <a:srgbClr val="00FF00"/>
                </a:highlight>
              </a:rPr>
              <a:t> не буде неявно </a:t>
            </a:r>
            <a:r>
              <a:rPr lang="ru-RU" sz="1800" b="1" dirty="0" err="1">
                <a:highlight>
                  <a:srgbClr val="00FF00"/>
                </a:highlight>
              </a:rPr>
              <a:t>конвертувати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цілочисельне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енумератора</a:t>
            </a:r>
            <a:r>
              <a:rPr lang="ru-RU" sz="1800" dirty="0"/>
              <a:t>. </a:t>
            </a:r>
            <a:r>
              <a:rPr lang="ru-RU" sz="1800" dirty="0" err="1"/>
              <a:t>Наступне</a:t>
            </a:r>
            <a:r>
              <a:rPr lang="ru-RU" sz="1800" dirty="0"/>
              <a:t> </a:t>
            </a:r>
            <a:r>
              <a:rPr lang="ru-RU" sz="1800" dirty="0" err="1"/>
              <a:t>викличе</a:t>
            </a:r>
            <a:r>
              <a:rPr lang="ru-RU" sz="1800" dirty="0"/>
              <a:t> </a:t>
            </a:r>
            <a:r>
              <a:rPr lang="ru-RU" sz="1800" dirty="0" err="1"/>
              <a:t>помилку</a:t>
            </a:r>
            <a:r>
              <a:rPr lang="ru-RU" sz="1800" dirty="0"/>
              <a:t> </a:t>
            </a:r>
            <a:r>
              <a:rPr lang="ru-RU" sz="1800" dirty="0" err="1"/>
              <a:t>компіляції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Тим не </a:t>
            </a:r>
            <a:r>
              <a:rPr lang="ru-RU" sz="1800" dirty="0" err="1"/>
              <a:t>менш</a:t>
            </a:r>
            <a:r>
              <a:rPr lang="ru-RU" sz="1800" dirty="0"/>
              <a:t>, </a:t>
            </a:r>
            <a:r>
              <a:rPr lang="ru-RU" sz="1800" dirty="0" err="1"/>
              <a:t>ви</a:t>
            </a:r>
            <a:r>
              <a:rPr lang="ru-RU" sz="1800" dirty="0"/>
              <a:t> можете </a:t>
            </a:r>
            <a:r>
              <a:rPr lang="ru-RU" sz="1800" dirty="0" err="1"/>
              <a:t>зробити</a:t>
            </a:r>
            <a:r>
              <a:rPr lang="ru-RU" sz="1800" dirty="0"/>
              <a:t> </a:t>
            </a:r>
            <a:r>
              <a:rPr lang="ru-RU" sz="1800" dirty="0" err="1"/>
              <a:t>подібне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оператора </a:t>
            </a:r>
            <a:r>
              <a:rPr lang="ru-RU" sz="1800" dirty="0" err="1"/>
              <a:t>static_cast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6C1219-CB3A-42CD-B746-BAE0B0EE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49" y="1750378"/>
            <a:ext cx="4618299" cy="6578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27123D-CDE2-42D1-95E4-F056F5DD9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955" y="3086081"/>
            <a:ext cx="6910086" cy="6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5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Багатовимірні динамічні масиви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Припустимо, що потрібно зберігати дані про результати тестування студентів за деякими курсами. По-перше, кількість студентів заздалегідь невідома, та цю інформацію має надати користувач уже після запуску програми. По-друге, кожен зі студентів проходив тестування з різної кількості предметів (тобто кількість оцінок у студентів різна). Використання статичних двовимірних масивів у цьому разі недоцільне.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разі великої заздалегідь зарезервованої кількості студентів за фактично невеликої їх чисельності ми виділимо пам'ять і будемо використовувати тільки її частину, а не всю виділену пам'ять. Або, що є ще більш критичним, обсяг зарезервованої пам'яті може виявитися недостатнім для реальних даних. Наприклад, виділяючи пам’ять під десять предметів, тому що саме такою була максимальна кількість курсів у студентів раніше, ми зустрічаємо студента, який прослухав дванадцять предметів і нам нікуди записати ще дві оцінки. Використання багатовимірних динамічних масивів дає змогу не тільки створювати сховища довільної розмірності, але і встановлювати її в процесі роботи програми (після отримання необхідних даних від користувача).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77289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Обробка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Компілятор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не дозволить вам </a:t>
            </a:r>
            <a:r>
              <a:rPr lang="ru-RU" sz="1800" dirty="0" err="1"/>
              <a:t>вводити</a:t>
            </a:r>
            <a:r>
              <a:rPr lang="ru-RU" sz="1800" dirty="0"/>
              <a:t> </a:t>
            </a:r>
            <a:r>
              <a:rPr lang="ru-RU" sz="1800" dirty="0" err="1"/>
              <a:t>енумератори</a:t>
            </a:r>
            <a:r>
              <a:rPr lang="ru-RU" sz="1800" dirty="0"/>
              <a:t> через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cin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32741A-596E-4F99-B631-B7324D96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12" y="1412110"/>
            <a:ext cx="5158373" cy="54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6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Обробка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Однак</a:t>
            </a:r>
            <a:r>
              <a:rPr lang="ru-RU" sz="1800" dirty="0"/>
              <a:t>, </a:t>
            </a:r>
            <a:r>
              <a:rPr lang="ru-RU" sz="1800" dirty="0" err="1"/>
              <a:t>ви</a:t>
            </a:r>
            <a:r>
              <a:rPr lang="ru-RU" sz="1800" dirty="0"/>
              <a:t> можете ввести </a:t>
            </a:r>
            <a:r>
              <a:rPr lang="ru-RU" sz="1800" dirty="0" err="1"/>
              <a:t>ціле</a:t>
            </a:r>
            <a:r>
              <a:rPr lang="ru-RU" sz="1800" dirty="0"/>
              <a:t> число, а </a:t>
            </a:r>
            <a:r>
              <a:rPr lang="ru-RU" sz="1800" dirty="0" err="1"/>
              <a:t>потім</a:t>
            </a:r>
            <a:r>
              <a:rPr lang="ru-RU" sz="1800" dirty="0"/>
              <a:t> </a:t>
            </a:r>
            <a:r>
              <a:rPr lang="ru-RU" sz="1800" dirty="0" err="1"/>
              <a:t>використати</a:t>
            </a:r>
            <a:r>
              <a:rPr lang="ru-RU" sz="1800" dirty="0"/>
              <a:t> оператор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static_cast</a:t>
            </a:r>
            <a:r>
              <a:rPr lang="ru-RU" sz="1800" dirty="0"/>
              <a:t>,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помістити</a:t>
            </a:r>
            <a:r>
              <a:rPr lang="ru-RU" sz="1800" dirty="0"/>
              <a:t> </a:t>
            </a:r>
            <a:r>
              <a:rPr lang="ru-RU" sz="1800" dirty="0" err="1"/>
              <a:t>цілочисельне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в </a:t>
            </a:r>
            <a:r>
              <a:rPr lang="ru-RU" sz="1800" dirty="0" err="1"/>
              <a:t>перелічуваний</a:t>
            </a:r>
            <a:r>
              <a:rPr lang="ru-RU" sz="1800" dirty="0"/>
              <a:t> тип: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Кожен</a:t>
            </a:r>
            <a:r>
              <a:rPr lang="ru-RU" sz="1800" dirty="0"/>
              <a:t> </a:t>
            </a:r>
            <a:r>
              <a:rPr lang="ru-RU" sz="1800" dirty="0" err="1"/>
              <a:t>перелічуваний</a:t>
            </a:r>
            <a:r>
              <a:rPr lang="ru-RU" sz="1800" dirty="0"/>
              <a:t> тип </a:t>
            </a:r>
            <a:r>
              <a:rPr lang="ru-RU" sz="1800" dirty="0" err="1"/>
              <a:t>вважається</a:t>
            </a:r>
            <a:r>
              <a:rPr lang="ru-RU" sz="1800" dirty="0"/>
              <a:t> </a:t>
            </a:r>
            <a:r>
              <a:rPr lang="ru-RU" sz="1800" dirty="0" err="1"/>
              <a:t>окремим</a:t>
            </a:r>
            <a:r>
              <a:rPr lang="ru-RU" sz="1800" dirty="0"/>
              <a:t> типом, тому </a:t>
            </a:r>
            <a:r>
              <a:rPr lang="ru-RU" sz="1800" dirty="0" err="1"/>
              <a:t>спроба</a:t>
            </a:r>
            <a:r>
              <a:rPr lang="ru-RU" sz="1800" dirty="0"/>
              <a:t> </a:t>
            </a:r>
            <a:r>
              <a:rPr lang="ru-RU" sz="1800" dirty="0" err="1"/>
              <a:t>присвоїти</a:t>
            </a:r>
            <a:r>
              <a:rPr lang="ru-RU" sz="1800" dirty="0"/>
              <a:t> </a:t>
            </a:r>
            <a:r>
              <a:rPr lang="ru-RU" sz="1800" dirty="0" err="1"/>
              <a:t>енумератор</a:t>
            </a:r>
            <a:r>
              <a:rPr lang="ru-RU" sz="1800" dirty="0"/>
              <a:t> з одного </a:t>
            </a:r>
            <a:r>
              <a:rPr lang="ru-RU" sz="1800" dirty="0" err="1"/>
              <a:t>перерахування</a:t>
            </a:r>
            <a:r>
              <a:rPr lang="ru-RU" sz="1800" dirty="0"/>
              <a:t> </a:t>
            </a:r>
            <a:r>
              <a:rPr lang="ru-RU" sz="1800" dirty="0" err="1"/>
              <a:t>енумератору</a:t>
            </a:r>
            <a:r>
              <a:rPr lang="ru-RU" sz="1800" dirty="0"/>
              <a:t> з </a:t>
            </a:r>
            <a:r>
              <a:rPr lang="ru-RU" sz="1800" dirty="0" err="1"/>
              <a:t>іншого</a:t>
            </a:r>
            <a:r>
              <a:rPr lang="ru-RU" sz="1800" dirty="0"/>
              <a:t> — </a:t>
            </a:r>
            <a:r>
              <a:rPr lang="ru-RU" sz="1800" dirty="0" err="1"/>
              <a:t>викличе</a:t>
            </a:r>
            <a:r>
              <a:rPr lang="ru-RU" sz="1800" dirty="0"/>
              <a:t> </a:t>
            </a:r>
            <a:r>
              <a:rPr lang="ru-RU" sz="1800" dirty="0" err="1"/>
              <a:t>помилку</a:t>
            </a:r>
            <a:r>
              <a:rPr lang="ru-RU" sz="1800" dirty="0"/>
              <a:t> </a:t>
            </a:r>
            <a:r>
              <a:rPr lang="ru-RU" sz="1800" dirty="0" err="1"/>
              <a:t>компіляції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F53FF5-0A82-4F3F-AB8F-A3BDC67F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17" y="1792926"/>
            <a:ext cx="5715966" cy="16876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73DB87-B4FE-48BE-9505-37637051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667" y="4805050"/>
            <a:ext cx="5914663" cy="7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0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Вивід </a:t>
            </a:r>
            <a:r>
              <a:rPr lang="uk-UA" b="1" dirty="0" err="1"/>
              <a:t>енумераторів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8843058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Спроба</a:t>
            </a:r>
            <a:r>
              <a:rPr lang="ru-RU" sz="1800" dirty="0"/>
              <a:t> </a:t>
            </a:r>
            <a:r>
              <a:rPr lang="ru-RU" sz="1800" dirty="0" err="1"/>
              <a:t>вивести</a:t>
            </a:r>
            <a:r>
              <a:rPr lang="ru-RU" sz="1800" dirty="0"/>
              <a:t> </a:t>
            </a:r>
            <a:r>
              <a:rPr lang="ru-RU" sz="1800" dirty="0" err="1"/>
              <a:t>енумератор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/>
              <a:t>призведе</a:t>
            </a:r>
            <a:r>
              <a:rPr lang="ru-RU" sz="1800" dirty="0"/>
              <a:t> до </a:t>
            </a:r>
            <a:r>
              <a:rPr lang="ru-RU" sz="1800" dirty="0" err="1"/>
              <a:t>виводу</a:t>
            </a:r>
            <a:r>
              <a:rPr lang="ru-RU" sz="1800" dirty="0"/>
              <a:t> </a:t>
            </a:r>
            <a:r>
              <a:rPr lang="ru-RU" sz="1800" dirty="0" err="1"/>
              <a:t>цілочисельного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самого </a:t>
            </a:r>
            <a:r>
              <a:rPr lang="ru-RU" sz="1800" dirty="0" err="1"/>
              <a:t>енумератора</a:t>
            </a:r>
            <a:r>
              <a:rPr lang="ru-RU" sz="1800" dirty="0"/>
              <a:t> (</a:t>
            </a:r>
            <a:r>
              <a:rPr lang="ru-RU" sz="1800" dirty="0" err="1"/>
              <a:t>тобто</a:t>
            </a:r>
            <a:r>
              <a:rPr lang="ru-RU" sz="1800" dirty="0"/>
              <a:t> </a:t>
            </a:r>
            <a:r>
              <a:rPr lang="ru-RU" sz="1800" dirty="0" err="1"/>
              <a:t>його</a:t>
            </a:r>
            <a:r>
              <a:rPr lang="ru-RU" sz="1800" dirty="0"/>
              <a:t> порядкового номера). Але як </a:t>
            </a:r>
            <a:r>
              <a:rPr lang="ru-RU" sz="1800" dirty="0" err="1"/>
              <a:t>вивести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енумератора</a:t>
            </a:r>
            <a:r>
              <a:rPr lang="ru-RU" sz="1800" dirty="0"/>
              <a:t> у </a:t>
            </a:r>
            <a:r>
              <a:rPr lang="ru-RU" sz="1800" dirty="0" err="1"/>
              <a:t>вигляді</a:t>
            </a:r>
            <a:r>
              <a:rPr lang="ru-RU" sz="1800" dirty="0"/>
              <a:t> тексту? Один </a:t>
            </a:r>
            <a:r>
              <a:rPr lang="ru-RU" sz="1800" dirty="0" err="1"/>
              <a:t>із</a:t>
            </a:r>
            <a:r>
              <a:rPr lang="ru-RU" sz="1800" dirty="0"/>
              <a:t> </a:t>
            </a:r>
            <a:r>
              <a:rPr lang="ru-RU" sz="1800" dirty="0" err="1"/>
              <a:t>способів</a:t>
            </a:r>
            <a:r>
              <a:rPr lang="ru-RU" sz="1800" dirty="0"/>
              <a:t> — </a:t>
            </a:r>
            <a:r>
              <a:rPr lang="ru-RU" sz="1800" dirty="0" err="1"/>
              <a:t>написати</a:t>
            </a:r>
            <a:r>
              <a:rPr lang="ru-RU" sz="1800" dirty="0"/>
              <a:t> </a:t>
            </a:r>
            <a:r>
              <a:rPr lang="ru-RU" sz="1800" dirty="0" err="1"/>
              <a:t>функцію</a:t>
            </a:r>
            <a:r>
              <a:rPr lang="ru-RU" sz="1800" dirty="0"/>
              <a:t> з </a:t>
            </a:r>
            <a:r>
              <a:rPr lang="ru-RU" sz="1800" dirty="0" err="1"/>
              <a:t>використанням</a:t>
            </a:r>
            <a:r>
              <a:rPr lang="ru-RU" sz="1800" dirty="0"/>
              <a:t> </a:t>
            </a:r>
            <a:r>
              <a:rPr lang="ru-RU" sz="1800" dirty="0" err="1"/>
              <a:t>if-стейтментів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86C297-0557-4286-A091-ED7B5CA1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618" y="-1"/>
            <a:ext cx="3263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0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Виділення пам’яті для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Перелічувані типи вважаються частиною сімейства </a:t>
            </a:r>
            <a:r>
              <a:rPr lang="uk-UA" sz="1800" b="1" dirty="0" err="1">
                <a:highlight>
                  <a:srgbClr val="00FF00"/>
                </a:highlight>
              </a:rPr>
              <a:t>цілочисельних</a:t>
            </a:r>
            <a:r>
              <a:rPr lang="uk-UA" sz="1800" b="1" dirty="0">
                <a:highlight>
                  <a:srgbClr val="00FF00"/>
                </a:highlight>
              </a:rPr>
              <a:t> типів</a:t>
            </a:r>
            <a:r>
              <a:rPr lang="uk-UA" sz="1800" dirty="0"/>
              <a:t>, і компілятор сам визначає, скільки пам’яті виділяти для змінних типу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800" dirty="0"/>
              <a:t>. </a:t>
            </a:r>
            <a:r>
              <a:rPr lang="uk-UA" sz="1800" dirty="0"/>
              <a:t>По стандарту мова </a:t>
            </a:r>
            <a:r>
              <a:rPr lang="en-US" sz="1800" dirty="0"/>
              <a:t>C++ </a:t>
            </a:r>
            <a:r>
              <a:rPr lang="uk-UA" sz="1800" dirty="0"/>
              <a:t>повідомляє, що розмір перерахування повинен бути досить великим, щоб мати можливість вмістити всі </a:t>
            </a:r>
            <a:r>
              <a:rPr lang="uk-UA" sz="1800" dirty="0" err="1"/>
              <a:t>енумератори</a:t>
            </a:r>
            <a:r>
              <a:rPr lang="uk-UA" sz="1800" dirty="0"/>
              <a:t>. Але найчастіше розміри змінних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800" dirty="0"/>
              <a:t> </a:t>
            </a:r>
            <a:r>
              <a:rPr lang="uk-UA" sz="1800" dirty="0"/>
              <a:t>будуть такими ж, як і розміри звичайних змінних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компілятору потрібно знати, скільки пам’яті виділяти для перерахування, то використовувати попереднє оголошення з ним ви не зможете. Однак існує простий обхідний шлях. Оскільки визначення перерахування саме по собі не вимагає виділення пам’яті і якщо перерахування необхідно використовувати в декількох файлах, то його можна визначити в заголовковому файлі і підключати цей заголовок всюди, де необхідно використовувати перерахування.</a:t>
            </a:r>
          </a:p>
        </p:txBody>
      </p:sp>
    </p:spTree>
    <p:extLst>
      <p:ext uri="{BB962C8B-B14F-4D97-AF65-F5344CB8AC3E}">
        <p14:creationId xmlns:p14="http://schemas.microsoft.com/office/powerpoint/2010/main" val="345915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Користь від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Перелічувані типи неймовірно корисні </a:t>
            </a:r>
            <a:r>
              <a:rPr lang="uk-UA" sz="1800" b="1" dirty="0">
                <a:highlight>
                  <a:srgbClr val="00FF00"/>
                </a:highlight>
              </a:rPr>
              <a:t>для документації коду і поліпшення читабельності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Наприклад, функції часто повертають цілі числа назад у </a:t>
            </a:r>
            <a:r>
              <a:rPr lang="uk-UA" sz="1800" dirty="0" err="1"/>
              <a:t>викликаючу</a:t>
            </a:r>
            <a:r>
              <a:rPr lang="uk-UA" sz="1800" dirty="0"/>
              <a:t> функцію в якості кодів помилок, якщо щось пішло не так. Як правило, невеликі від’ємні числа використовуються для представлення можливих кодів помилок. Наприклад: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21ACBF-2BAB-4DD6-A0E0-6876B588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18" y="3141428"/>
            <a:ext cx="5285563" cy="37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25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Користь від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Однак</a:t>
            </a:r>
            <a:r>
              <a:rPr lang="ru-RU" sz="1800" dirty="0"/>
              <a:t> </a:t>
            </a:r>
            <a:r>
              <a:rPr lang="ru-RU" sz="1800" dirty="0" err="1"/>
              <a:t>магічні</a:t>
            </a:r>
            <a:r>
              <a:rPr lang="ru-RU" sz="1800" dirty="0"/>
              <a:t> числа, як у </a:t>
            </a:r>
            <a:r>
              <a:rPr lang="ru-RU" sz="1800" dirty="0" err="1"/>
              <a:t>вищенаведеному</a:t>
            </a:r>
            <a:r>
              <a:rPr lang="ru-RU" sz="1800" dirty="0"/>
              <a:t> </a:t>
            </a:r>
            <a:r>
              <a:rPr lang="ru-RU" sz="1800" dirty="0" err="1"/>
              <a:t>прикладі</a:t>
            </a:r>
            <a:r>
              <a:rPr lang="ru-RU" sz="1800" dirty="0"/>
              <a:t>, не </a:t>
            </a:r>
            <a:r>
              <a:rPr lang="ru-RU" sz="1800" dirty="0" err="1"/>
              <a:t>дуже</a:t>
            </a:r>
            <a:r>
              <a:rPr lang="ru-RU" sz="1800" dirty="0"/>
              <a:t> </a:t>
            </a:r>
            <a:r>
              <a:rPr lang="ru-RU" sz="1800" dirty="0" err="1"/>
              <a:t>ефективне</a:t>
            </a:r>
            <a:r>
              <a:rPr lang="ru-RU" sz="1800" dirty="0"/>
              <a:t> </a:t>
            </a:r>
            <a:r>
              <a:rPr lang="ru-RU" sz="1800" dirty="0" err="1"/>
              <a:t>рішення</a:t>
            </a:r>
            <a:r>
              <a:rPr lang="ru-RU" sz="1800" dirty="0"/>
              <a:t>. </a:t>
            </a:r>
            <a:r>
              <a:rPr lang="ru-RU" sz="1800" dirty="0" err="1"/>
              <a:t>Альтернативним</a:t>
            </a:r>
            <a:r>
              <a:rPr lang="ru-RU" sz="1800" dirty="0"/>
              <a:t> </a:t>
            </a:r>
            <a:r>
              <a:rPr lang="ru-RU" sz="1800" dirty="0" err="1"/>
              <a:t>рішенням</a:t>
            </a:r>
            <a:r>
              <a:rPr lang="ru-RU" sz="1800" dirty="0"/>
              <a:t> є </a:t>
            </a:r>
            <a:r>
              <a:rPr lang="ru-RU" sz="1800" dirty="0" err="1"/>
              <a:t>використання</a:t>
            </a:r>
            <a:r>
              <a:rPr lang="ru-RU" sz="1800" dirty="0"/>
              <a:t> </a:t>
            </a:r>
            <a:r>
              <a:rPr lang="ru-RU" sz="1800" dirty="0" err="1"/>
              <a:t>перерахувань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4DB3F9-5126-4AA9-9E2C-18EF09A3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975" y="1815629"/>
            <a:ext cx="4968049" cy="50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18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Користь від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Це</a:t>
            </a:r>
            <a:r>
              <a:rPr lang="ru-RU" sz="1800" dirty="0"/>
              <a:t> і </a:t>
            </a:r>
            <a:r>
              <a:rPr lang="ru-RU" sz="1800" dirty="0" err="1"/>
              <a:t>читати</a:t>
            </a:r>
            <a:r>
              <a:rPr lang="ru-RU" sz="1800" dirty="0"/>
              <a:t> </a:t>
            </a:r>
            <a:r>
              <a:rPr lang="ru-RU" sz="1800" dirty="0" err="1"/>
              <a:t>легше</a:t>
            </a:r>
            <a:r>
              <a:rPr lang="ru-RU" sz="1800" dirty="0"/>
              <a:t>, і </a:t>
            </a:r>
            <a:r>
              <a:rPr lang="ru-RU" sz="1800" dirty="0" err="1"/>
              <a:t>зрозуміти</a:t>
            </a:r>
            <a:r>
              <a:rPr lang="ru-RU" sz="1800" dirty="0"/>
              <a:t> </a:t>
            </a:r>
            <a:r>
              <a:rPr lang="ru-RU" sz="1800" dirty="0" err="1"/>
              <a:t>простіше</a:t>
            </a:r>
            <a:r>
              <a:rPr lang="ru-RU" sz="1800" dirty="0"/>
              <a:t>. </a:t>
            </a:r>
            <a:r>
              <a:rPr lang="ru-RU" sz="1800" dirty="0" err="1"/>
              <a:t>Крім</a:t>
            </a:r>
            <a:r>
              <a:rPr lang="ru-RU" sz="1800" dirty="0"/>
              <a:t> того, </a:t>
            </a:r>
            <a:r>
              <a:rPr lang="ru-RU" sz="1800" dirty="0" err="1"/>
              <a:t>функція</a:t>
            </a:r>
            <a:r>
              <a:rPr lang="ru-RU" sz="1800" dirty="0"/>
              <a:t>, яка </a:t>
            </a:r>
            <a:r>
              <a:rPr lang="ru-RU" sz="1800" dirty="0" err="1"/>
              <a:t>викликає</a:t>
            </a:r>
            <a:r>
              <a:rPr lang="ru-RU" sz="1800" dirty="0"/>
              <a:t> </a:t>
            </a:r>
            <a:r>
              <a:rPr lang="ru-RU" sz="1800" dirty="0" err="1"/>
              <a:t>іншу</a:t>
            </a:r>
            <a:r>
              <a:rPr lang="ru-RU" sz="1800" dirty="0"/>
              <a:t> </a:t>
            </a:r>
            <a:r>
              <a:rPr lang="ru-RU" sz="1800" dirty="0" err="1"/>
              <a:t>функцію</a:t>
            </a:r>
            <a:r>
              <a:rPr lang="ru-RU" sz="1800" dirty="0"/>
              <a:t>,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порівняти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повертається</a:t>
            </a:r>
            <a:r>
              <a:rPr lang="ru-RU" sz="1800" dirty="0"/>
              <a:t>, з </a:t>
            </a:r>
            <a:r>
              <a:rPr lang="ru-RU" sz="1800" dirty="0" err="1"/>
              <a:t>певним</a:t>
            </a:r>
            <a:r>
              <a:rPr lang="ru-RU" sz="1800" dirty="0"/>
              <a:t> </a:t>
            </a:r>
            <a:r>
              <a:rPr lang="ru-RU" sz="1800" dirty="0" err="1"/>
              <a:t>енумератором</a:t>
            </a:r>
            <a:r>
              <a:rPr lang="ru-RU" sz="1800" dirty="0"/>
              <a:t>.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краще</a:t>
            </a:r>
            <a:r>
              <a:rPr lang="ru-RU" sz="1800" dirty="0"/>
              <a:t>, </a:t>
            </a:r>
            <a:r>
              <a:rPr lang="ru-RU" sz="1800" dirty="0" err="1"/>
              <a:t>ніж</a:t>
            </a:r>
            <a:r>
              <a:rPr lang="ru-RU" sz="1800" dirty="0"/>
              <a:t> самому </a:t>
            </a:r>
            <a:r>
              <a:rPr lang="ru-RU" sz="1800" dirty="0" err="1"/>
              <a:t>порівнювати</a:t>
            </a:r>
            <a:r>
              <a:rPr lang="ru-RU" sz="1800" dirty="0"/>
              <a:t> результат,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повертається</a:t>
            </a:r>
            <a:r>
              <a:rPr lang="ru-RU" sz="1800" dirty="0"/>
              <a:t>, з </a:t>
            </a:r>
            <a:r>
              <a:rPr lang="ru-RU" sz="1800" dirty="0" err="1"/>
              <a:t>конкретними</a:t>
            </a:r>
            <a:r>
              <a:rPr lang="ru-RU" sz="1800" dirty="0"/>
              <a:t> </a:t>
            </a:r>
            <a:r>
              <a:rPr lang="ru-RU" sz="1800" dirty="0" err="1"/>
              <a:t>цілочисельними</a:t>
            </a:r>
            <a:r>
              <a:rPr lang="ru-RU" sz="1800" dirty="0"/>
              <a:t> </a:t>
            </a:r>
            <a:r>
              <a:rPr lang="ru-RU" sz="1800" dirty="0" err="1"/>
              <a:t>значеннями</a:t>
            </a:r>
            <a:r>
              <a:rPr lang="ru-RU" sz="1800" dirty="0"/>
              <a:t>,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зрозуміти</a:t>
            </a:r>
            <a:r>
              <a:rPr lang="ru-RU" sz="1800" dirty="0"/>
              <a:t> яка </a:t>
            </a:r>
            <a:r>
              <a:rPr lang="ru-RU" sz="1800" dirty="0" err="1"/>
              <a:t>саме</a:t>
            </a:r>
            <a:r>
              <a:rPr lang="ru-RU" sz="1800" dirty="0"/>
              <a:t> </a:t>
            </a:r>
            <a:r>
              <a:rPr lang="ru-RU" sz="1800" dirty="0" err="1"/>
              <a:t>помилка</a:t>
            </a:r>
            <a:r>
              <a:rPr lang="ru-RU" sz="1800" dirty="0"/>
              <a:t> </a:t>
            </a:r>
            <a:r>
              <a:rPr lang="ru-RU" sz="1800" dirty="0" err="1"/>
              <a:t>сталася</a:t>
            </a:r>
            <a:r>
              <a:rPr lang="ru-RU" sz="1800" dirty="0"/>
              <a:t>, </a:t>
            </a:r>
            <a:r>
              <a:rPr lang="ru-RU" sz="1800" dirty="0" err="1"/>
              <a:t>чи</a:t>
            </a:r>
            <a:r>
              <a:rPr lang="ru-RU" sz="1800" dirty="0"/>
              <a:t> не так?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D6C210-61CC-460C-B28E-6ABF5DBA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89" y="2665443"/>
            <a:ext cx="4717821" cy="265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8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Користь від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Перелічувані</a:t>
            </a:r>
            <a:r>
              <a:rPr lang="ru-RU" sz="1800" dirty="0"/>
              <a:t> типи </a:t>
            </a:r>
            <a:r>
              <a:rPr lang="ru-RU" sz="1800" dirty="0" err="1"/>
              <a:t>найкраще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при </a:t>
            </a:r>
            <a:r>
              <a:rPr lang="ru-RU" sz="1800" dirty="0" err="1"/>
              <a:t>визначенні</a:t>
            </a:r>
            <a:r>
              <a:rPr lang="ru-RU" sz="1800" dirty="0"/>
              <a:t> набору </a:t>
            </a:r>
            <a:r>
              <a:rPr lang="ru-RU" sz="1800" dirty="0" err="1"/>
              <a:t>пов’язаних</a:t>
            </a:r>
            <a:r>
              <a:rPr lang="ru-RU" sz="1800" dirty="0"/>
              <a:t> </a:t>
            </a:r>
            <a:r>
              <a:rPr lang="ru-RU" sz="1800" dirty="0" err="1"/>
              <a:t>ідентифікаторів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припустимо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пишете </a:t>
            </a:r>
            <a:r>
              <a:rPr lang="ru-RU" sz="1800" dirty="0" err="1"/>
              <a:t>гру</a:t>
            </a:r>
            <a:r>
              <a:rPr lang="ru-RU" sz="1800" dirty="0"/>
              <a:t>, в </a:t>
            </a:r>
            <a:r>
              <a:rPr lang="ru-RU" sz="1800" dirty="0" err="1"/>
              <a:t>якій</a:t>
            </a:r>
            <a:r>
              <a:rPr lang="ru-RU" sz="1800" dirty="0"/>
              <a:t> </a:t>
            </a:r>
            <a:r>
              <a:rPr lang="ru-RU" sz="1800" dirty="0" err="1"/>
              <a:t>гравець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мати</a:t>
            </a:r>
            <a:r>
              <a:rPr lang="ru-RU" sz="1800" dirty="0"/>
              <a:t> один предмет, але </a:t>
            </a:r>
            <a:r>
              <a:rPr lang="ru-RU" sz="1800" dirty="0" err="1"/>
              <a:t>цей</a:t>
            </a:r>
            <a:r>
              <a:rPr lang="ru-RU" sz="1800" dirty="0"/>
              <a:t> предмет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декількох</a:t>
            </a:r>
            <a:r>
              <a:rPr lang="ru-RU" sz="1800" dirty="0"/>
              <a:t> </a:t>
            </a:r>
            <a:r>
              <a:rPr lang="ru-RU" sz="1800" dirty="0" err="1"/>
              <a:t>різних</a:t>
            </a:r>
            <a:r>
              <a:rPr lang="ru-RU" sz="1800" dirty="0"/>
              <a:t> </a:t>
            </a:r>
            <a:r>
              <a:rPr lang="ru-RU" sz="1800" dirty="0" err="1"/>
              <a:t>типів</a:t>
            </a:r>
            <a:r>
              <a:rPr lang="ru-RU" sz="1800" dirty="0"/>
              <a:t>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417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Користь від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ADE887-2559-47A9-888D-46522A8E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665" y="748743"/>
            <a:ext cx="6340669" cy="61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76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Користь від перерахувань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Або,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пишете </a:t>
            </a:r>
            <a:r>
              <a:rPr lang="ru-RU" sz="1800" dirty="0" err="1"/>
              <a:t>функцію</a:t>
            </a:r>
            <a:r>
              <a:rPr lang="ru-RU" sz="1800" dirty="0"/>
              <a:t> для </a:t>
            </a:r>
            <a:r>
              <a:rPr lang="ru-RU" sz="1800" dirty="0" err="1"/>
              <a:t>сортування</a:t>
            </a:r>
            <a:r>
              <a:rPr lang="ru-RU" sz="1800" dirty="0"/>
              <a:t> </a:t>
            </a:r>
            <a:r>
              <a:rPr lang="ru-RU" sz="1800" dirty="0" err="1"/>
              <a:t>групи</a:t>
            </a:r>
            <a:r>
              <a:rPr lang="ru-RU" sz="1800" dirty="0"/>
              <a:t> </a:t>
            </a:r>
            <a:r>
              <a:rPr lang="ru-RU" sz="1800" dirty="0" err="1"/>
              <a:t>значень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Багато мов програмування використовують перерахування для визначення логічних значень. По суті, логічний тип даних — це просте перерахування всього лише з двома </a:t>
            </a:r>
            <a:r>
              <a:rPr lang="uk-UA" sz="1800" dirty="0" err="1"/>
              <a:t>енумераторами</a:t>
            </a:r>
            <a:r>
              <a:rPr lang="uk-UA" sz="1800" dirty="0"/>
              <a:t>: </a:t>
            </a:r>
            <a:r>
              <a:rPr lang="en-US" sz="1800" dirty="0"/>
              <a:t>true </a:t>
            </a:r>
            <a:r>
              <a:rPr lang="uk-UA" sz="1800" dirty="0"/>
              <a:t>і </a:t>
            </a:r>
            <a:r>
              <a:rPr lang="en-US" sz="1800" dirty="0"/>
              <a:t>false! </a:t>
            </a:r>
            <a:r>
              <a:rPr lang="uk-UA" sz="1800" dirty="0"/>
              <a:t>Однак в мові </a:t>
            </a:r>
            <a:r>
              <a:rPr lang="en-US" sz="1800" dirty="0"/>
              <a:t>C++ </a:t>
            </a:r>
            <a:r>
              <a:rPr lang="uk-UA" sz="1800" dirty="0"/>
              <a:t>значення </a:t>
            </a:r>
            <a:r>
              <a:rPr lang="en-US" sz="1800" dirty="0"/>
              <a:t>true </a:t>
            </a:r>
            <a:r>
              <a:rPr lang="uk-UA" sz="1800" dirty="0"/>
              <a:t>і </a:t>
            </a:r>
            <a:r>
              <a:rPr lang="en-US" sz="1800" dirty="0"/>
              <a:t>false </a:t>
            </a:r>
            <a:r>
              <a:rPr lang="uk-UA" sz="1800" dirty="0"/>
              <a:t>визначені як ключові слова замість </a:t>
            </a:r>
            <a:r>
              <a:rPr lang="uk-UA" sz="1800" dirty="0" err="1"/>
              <a:t>енумераторів</a:t>
            </a:r>
            <a:r>
              <a:rPr lang="uk-UA" sz="1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40BE2B-006A-4C54-9ADF-D47CDB5F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62" y="1486408"/>
            <a:ext cx="5454673" cy="38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4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Багатовимірні динамічні масиви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Створення</a:t>
            </a:r>
            <a:r>
              <a:rPr lang="ru-RU" sz="1800" dirty="0"/>
              <a:t> </a:t>
            </a:r>
            <a:r>
              <a:rPr lang="ru-RU" sz="1800" dirty="0" err="1"/>
              <a:t>багатовимірних</a:t>
            </a:r>
            <a:r>
              <a:rPr lang="ru-RU" sz="1800" dirty="0"/>
              <a:t> </a:t>
            </a:r>
            <a:r>
              <a:rPr lang="ru-RU" sz="1800" dirty="0" err="1"/>
              <a:t>динамічних</a:t>
            </a:r>
            <a:r>
              <a:rPr lang="ru-RU" sz="1800" dirty="0"/>
              <a:t> </a:t>
            </a:r>
            <a:r>
              <a:rPr lang="ru-RU" sz="1800" dirty="0" err="1"/>
              <a:t>масивів</a:t>
            </a:r>
            <a:r>
              <a:rPr lang="ru-RU" sz="1800" dirty="0"/>
              <a:t> </a:t>
            </a:r>
            <a:r>
              <a:rPr lang="ru-RU" sz="1800" dirty="0" err="1"/>
              <a:t>відбувається</a:t>
            </a:r>
            <a:r>
              <a:rPr lang="ru-RU" sz="1800" dirty="0"/>
              <a:t> на </a:t>
            </a:r>
            <a:r>
              <a:rPr lang="ru-RU" sz="1800" b="1" dirty="0" err="1">
                <a:highlight>
                  <a:srgbClr val="00FF00"/>
                </a:highlight>
              </a:rPr>
              <a:t>основі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покажчиків</a:t>
            </a:r>
            <a:r>
              <a:rPr lang="ru-RU" sz="1800" b="1" dirty="0">
                <a:highlight>
                  <a:srgbClr val="00FF00"/>
                </a:highlight>
              </a:rPr>
              <a:t> на </a:t>
            </a:r>
            <a:r>
              <a:rPr lang="ru-RU" sz="1800" b="1" dirty="0" err="1">
                <a:highlight>
                  <a:srgbClr val="00FF00"/>
                </a:highlight>
              </a:rPr>
              <a:t>покажчики</a:t>
            </a:r>
            <a:r>
              <a:rPr lang="ru-RU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Багатовимірний</a:t>
            </a:r>
            <a:r>
              <a:rPr lang="ru-RU" sz="1800" dirty="0"/>
              <a:t> </a:t>
            </a:r>
            <a:r>
              <a:rPr lang="ru-RU" sz="1800" dirty="0" err="1"/>
              <a:t>масив</a:t>
            </a:r>
            <a:r>
              <a:rPr lang="ru-RU" sz="1800" dirty="0"/>
              <a:t> у C++ за </a:t>
            </a:r>
            <a:r>
              <a:rPr lang="ru-RU" sz="1800" dirty="0" err="1"/>
              <a:t>своєю</a:t>
            </a:r>
            <a:r>
              <a:rPr lang="ru-RU" sz="1800" dirty="0"/>
              <a:t> </a:t>
            </a:r>
            <a:r>
              <a:rPr lang="ru-RU" sz="1800" dirty="0" err="1"/>
              <a:t>суттю</a:t>
            </a:r>
            <a:r>
              <a:rPr lang="ru-RU" sz="1800" dirty="0"/>
              <a:t> є </a:t>
            </a:r>
            <a:r>
              <a:rPr lang="ru-RU" sz="1800" dirty="0" err="1"/>
              <a:t>одновимірним</a:t>
            </a:r>
            <a:r>
              <a:rPr lang="ru-RU" sz="1800" dirty="0"/>
              <a:t>, </a:t>
            </a:r>
            <a:r>
              <a:rPr lang="ru-RU" sz="1800" dirty="0" err="1"/>
              <a:t>адже</a:t>
            </a:r>
            <a:r>
              <a:rPr lang="ru-RU" sz="1800" dirty="0"/>
              <a:t> </a:t>
            </a:r>
            <a:r>
              <a:rPr lang="ru-RU" sz="1800" dirty="0" err="1"/>
              <a:t>фактично</a:t>
            </a:r>
            <a:r>
              <a:rPr lang="ru-RU" sz="1800" dirty="0"/>
              <a:t> </a:t>
            </a:r>
            <a:r>
              <a:rPr lang="ru-RU" sz="1800" dirty="0" err="1"/>
              <a:t>являє</a:t>
            </a:r>
            <a:r>
              <a:rPr lang="ru-RU" sz="1800" dirty="0"/>
              <a:t> собою </a:t>
            </a:r>
            <a:r>
              <a:rPr lang="ru-RU" sz="1800" dirty="0" err="1"/>
              <a:t>одновимірний</a:t>
            </a:r>
            <a:r>
              <a:rPr lang="ru-RU" sz="1800" dirty="0"/>
              <a:t> </a:t>
            </a:r>
            <a:r>
              <a:rPr lang="ru-RU" sz="1800" dirty="0" err="1"/>
              <a:t>масив</a:t>
            </a:r>
            <a:r>
              <a:rPr lang="ru-RU" sz="1800" dirty="0"/>
              <a:t> </a:t>
            </a:r>
            <a:r>
              <a:rPr lang="ru-RU" sz="1800" dirty="0" err="1"/>
              <a:t>покажчиків</a:t>
            </a:r>
            <a:r>
              <a:rPr lang="ru-RU" sz="1800" dirty="0"/>
              <a:t> (А), </a:t>
            </a:r>
            <a:r>
              <a:rPr lang="ru-RU" sz="1800" dirty="0" err="1"/>
              <a:t>тобто</a:t>
            </a:r>
            <a:r>
              <a:rPr lang="ru-RU" sz="1800" dirty="0"/>
              <a:t> </a:t>
            </a:r>
            <a:r>
              <a:rPr lang="ru-RU" sz="1800" dirty="0" err="1"/>
              <a:t>кожен</a:t>
            </a:r>
            <a:r>
              <a:rPr lang="ru-RU" sz="1800" dirty="0"/>
              <a:t> </a:t>
            </a:r>
            <a:r>
              <a:rPr lang="ru-RU" sz="1800" dirty="0" err="1"/>
              <a:t>елемент</a:t>
            </a:r>
            <a:r>
              <a:rPr lang="ru-RU" sz="1800" dirty="0"/>
              <a:t> (A[i]) —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покажчик</a:t>
            </a:r>
            <a:r>
              <a:rPr lang="ru-RU" sz="1800" dirty="0"/>
              <a:t> на </a:t>
            </a:r>
            <a:r>
              <a:rPr lang="ru-RU" sz="1800" dirty="0" err="1"/>
              <a:t>масив</a:t>
            </a:r>
            <a:r>
              <a:rPr lang="ru-RU" sz="1800" dirty="0"/>
              <a:t> </a:t>
            </a:r>
            <a:r>
              <a:rPr lang="ru-RU" sz="1800" dirty="0" err="1"/>
              <a:t>із</a:t>
            </a:r>
            <a:r>
              <a:rPr lang="ru-RU" sz="1800" dirty="0"/>
              <a:t> </a:t>
            </a:r>
            <a:r>
              <a:rPr lang="ru-RU" sz="1800" dirty="0" err="1"/>
              <a:t>конкретними</a:t>
            </a:r>
            <a:r>
              <a:rPr lang="ru-RU" sz="1800" dirty="0"/>
              <a:t> </a:t>
            </a:r>
            <a:r>
              <a:rPr lang="ru-RU" sz="1800" dirty="0" err="1"/>
              <a:t>значеннями</a:t>
            </a:r>
            <a:r>
              <a:rPr lang="ru-RU" sz="1800" dirty="0"/>
              <a:t>. На рисунку </a:t>
            </a:r>
            <a:r>
              <a:rPr lang="ru-RU" sz="1800" dirty="0" err="1"/>
              <a:t>нижче</a:t>
            </a:r>
            <a:r>
              <a:rPr lang="ru-RU" sz="1800" dirty="0"/>
              <a:t> </a:t>
            </a:r>
            <a:r>
              <a:rPr lang="ru-RU" sz="1800" dirty="0" err="1"/>
              <a:t>ці</a:t>
            </a:r>
            <a:r>
              <a:rPr lang="ru-RU" sz="1800" dirty="0"/>
              <a:t> </a:t>
            </a:r>
            <a:r>
              <a:rPr lang="ru-RU" sz="1800" dirty="0" err="1"/>
              <a:t>масиви</a:t>
            </a:r>
            <a:r>
              <a:rPr lang="ru-RU" sz="1800" dirty="0"/>
              <a:t> </a:t>
            </a:r>
            <a:r>
              <a:rPr lang="ru-RU" sz="1800" dirty="0" err="1"/>
              <a:t>зі</a:t>
            </a:r>
            <a:r>
              <a:rPr lang="ru-RU" sz="1800" dirty="0"/>
              <a:t> </a:t>
            </a:r>
            <a:r>
              <a:rPr lang="ru-RU" sz="1800" dirty="0" err="1"/>
              <a:t>значеннями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мають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однакову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довжину</a:t>
            </a:r>
            <a:r>
              <a:rPr lang="ru-RU" sz="1800" b="1" dirty="0">
                <a:highlight>
                  <a:srgbClr val="FFFF00"/>
                </a:highlight>
              </a:rPr>
              <a:t>, але </a:t>
            </a:r>
            <a:r>
              <a:rPr lang="ru-RU" sz="1800" b="1" dirty="0" err="1">
                <a:highlight>
                  <a:srgbClr val="FFFF00"/>
                </a:highlight>
              </a:rPr>
              <a:t>це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необов'язково</a:t>
            </a:r>
            <a:r>
              <a:rPr lang="ru-RU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Отже</a:t>
            </a:r>
            <a:r>
              <a:rPr lang="ru-RU" sz="1800" dirty="0"/>
              <a:t>, </a:t>
            </a:r>
            <a:r>
              <a:rPr lang="ru-RU" sz="1800" dirty="0" err="1"/>
              <a:t>динамічний</a:t>
            </a:r>
            <a:r>
              <a:rPr lang="ru-RU" sz="1800" dirty="0"/>
              <a:t> </a:t>
            </a:r>
            <a:r>
              <a:rPr lang="ru-RU" sz="1800" dirty="0" err="1"/>
              <a:t>багатовимірний</a:t>
            </a:r>
            <a:r>
              <a:rPr lang="ru-RU" sz="1800" dirty="0"/>
              <a:t> </a:t>
            </a:r>
            <a:r>
              <a:rPr lang="ru-RU" sz="1800" dirty="0" err="1"/>
              <a:t>масив</a:t>
            </a:r>
            <a:r>
              <a:rPr lang="ru-RU" sz="1800" dirty="0"/>
              <a:t> </a:t>
            </a:r>
            <a:r>
              <a:rPr lang="ru-RU" sz="1800" dirty="0" err="1"/>
              <a:t>реалізується</a:t>
            </a:r>
            <a:r>
              <a:rPr lang="ru-RU" sz="1800" dirty="0"/>
              <a:t> як </a:t>
            </a:r>
            <a:r>
              <a:rPr lang="ru-RU" sz="1800" dirty="0" err="1"/>
              <a:t>масив</a:t>
            </a:r>
            <a:r>
              <a:rPr lang="ru-RU" sz="1800" dirty="0"/>
              <a:t> </a:t>
            </a:r>
            <a:r>
              <a:rPr lang="ru-RU" sz="1800" dirty="0" err="1"/>
              <a:t>покажчиків</a:t>
            </a:r>
            <a:r>
              <a:rPr lang="ru-RU" sz="1800" dirty="0"/>
              <a:t> на </a:t>
            </a:r>
            <a:r>
              <a:rPr lang="ru-RU" sz="1800" dirty="0" err="1"/>
              <a:t>масиви</a:t>
            </a:r>
            <a:r>
              <a:rPr lang="ru-RU" sz="1800" dirty="0"/>
              <a:t>, </a:t>
            </a:r>
            <a:r>
              <a:rPr lang="ru-RU" sz="1800" dirty="0" err="1"/>
              <a:t>значення</a:t>
            </a:r>
            <a:r>
              <a:rPr lang="ru-RU" sz="1800" dirty="0"/>
              <a:t> в </a:t>
            </a:r>
            <a:r>
              <a:rPr lang="ru-RU" sz="1800" dirty="0" err="1"/>
              <a:t>яких</a:t>
            </a:r>
            <a:r>
              <a:rPr lang="ru-RU" sz="1800" dirty="0"/>
              <a:t> </a:t>
            </a:r>
            <a:r>
              <a:rPr lang="ru-RU" sz="1800" dirty="0" err="1"/>
              <a:t>теж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бути </a:t>
            </a:r>
            <a:r>
              <a:rPr lang="ru-RU" sz="1800" dirty="0" err="1"/>
              <a:t>покажчиками</a:t>
            </a:r>
            <a:r>
              <a:rPr lang="ru-RU" sz="1800" dirty="0"/>
              <a:t> на </a:t>
            </a:r>
            <a:r>
              <a:rPr lang="ru-RU" sz="1800" dirty="0" err="1"/>
              <a:t>масиви</a:t>
            </a:r>
            <a:r>
              <a:rPr lang="ru-RU" sz="1800" dirty="0"/>
              <a:t>, </a:t>
            </a:r>
            <a:r>
              <a:rPr lang="ru-RU" sz="1800" dirty="0" err="1"/>
              <a:t>утворюючи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тривимірний</a:t>
            </a:r>
            <a:r>
              <a:rPr lang="ru-RU" sz="1800" dirty="0"/>
              <a:t> </a:t>
            </a:r>
            <a:r>
              <a:rPr lang="ru-RU" sz="1800" dirty="0" err="1"/>
              <a:t>динамічний</a:t>
            </a:r>
            <a:r>
              <a:rPr lang="ru-RU" sz="1800" dirty="0"/>
              <a:t> </a:t>
            </a:r>
            <a:r>
              <a:rPr lang="ru-RU" sz="1800" dirty="0" err="1"/>
              <a:t>масив</a:t>
            </a:r>
            <a:r>
              <a:rPr lang="ru-RU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62683-5338-421D-8CD7-EF46752F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111" y="3858532"/>
            <a:ext cx="7863775" cy="29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62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Завдання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Напишіть перерахування з наступними </a:t>
            </a:r>
            <a:r>
              <a:rPr lang="uk-UA" sz="1800" dirty="0" err="1"/>
              <a:t>енумераторами</a:t>
            </a:r>
            <a:r>
              <a:rPr lang="uk-UA" sz="1800" dirty="0"/>
              <a:t>: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ogre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goblin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skeleton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orc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troll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5161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36EDBF-52CF-41B7-BBC7-B448C615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46" y="0"/>
            <a:ext cx="9805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13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Завдання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Правда чи брехня</a:t>
            </a:r>
            <a:r>
              <a:rPr lang="uk-UA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 err="1"/>
              <a:t>Енумераторам</a:t>
            </a:r>
            <a:r>
              <a:rPr lang="uk-UA" sz="1800" dirty="0"/>
              <a:t> можна: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присвоювати </a:t>
            </a:r>
            <a:r>
              <a:rPr lang="uk-UA" sz="1800" dirty="0" err="1"/>
              <a:t>цілочисельні</a:t>
            </a:r>
            <a:r>
              <a:rPr lang="uk-UA" sz="1800" dirty="0"/>
              <a:t> значення;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не присвоювати значення;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явно присвоювати значення типу з плаваючою крапкою;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присвоювати значення попередніх </a:t>
            </a:r>
            <a:r>
              <a:rPr lang="uk-UA" sz="1800" dirty="0" err="1"/>
              <a:t>енумераторів</a:t>
            </a:r>
            <a:r>
              <a:rPr lang="uk-UA" sz="1800" dirty="0"/>
              <a:t> (наприклад, </a:t>
            </a:r>
            <a:r>
              <a:rPr lang="en-US" sz="1800" dirty="0"/>
              <a:t>COLOR_BLUE = COLOR_GRAY).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 err="1"/>
              <a:t>Енумератори</a:t>
            </a:r>
            <a:r>
              <a:rPr lang="uk-UA" sz="1800" dirty="0"/>
              <a:t> можуть бути: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від’ємними;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не унікальними.</a:t>
            </a:r>
          </a:p>
        </p:txBody>
      </p:sp>
    </p:spTree>
    <p:extLst>
      <p:ext uri="{BB962C8B-B14F-4D97-AF65-F5344CB8AC3E}">
        <p14:creationId xmlns:p14="http://schemas.microsoft.com/office/powerpoint/2010/main" val="308490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  <a:r>
              <a:rPr lang="ru-RU" sz="1800" dirty="0" err="1"/>
              <a:t>Енумераторам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: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800" dirty="0"/>
              <a:t>   Правда.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800" dirty="0"/>
              <a:t>   Правда. </a:t>
            </a:r>
            <a:r>
              <a:rPr lang="ru-RU" sz="1800" dirty="0" err="1"/>
              <a:t>Енумератору</a:t>
            </a:r>
            <a:r>
              <a:rPr lang="ru-RU" sz="1800" dirty="0"/>
              <a:t> без </a:t>
            </a:r>
            <a:r>
              <a:rPr lang="ru-RU" sz="1800" dirty="0" err="1"/>
              <a:t>значення</a:t>
            </a:r>
            <a:r>
              <a:rPr lang="ru-RU" sz="1800" dirty="0"/>
              <a:t> буде неявно </a:t>
            </a:r>
            <a:r>
              <a:rPr lang="ru-RU" sz="1800" dirty="0" err="1"/>
              <a:t>присвоєно</a:t>
            </a:r>
            <a:r>
              <a:rPr lang="ru-RU" sz="1800" dirty="0"/>
              <a:t> </a:t>
            </a:r>
            <a:r>
              <a:rPr lang="ru-RU" sz="1800" dirty="0" err="1"/>
              <a:t>цілочисельне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попереднього</a:t>
            </a:r>
            <a:r>
              <a:rPr lang="ru-RU" sz="1800" dirty="0"/>
              <a:t> </a:t>
            </a:r>
            <a:r>
              <a:rPr lang="ru-RU" sz="1800" dirty="0" err="1"/>
              <a:t>енумератора</a:t>
            </a:r>
            <a:r>
              <a:rPr lang="ru-RU" sz="1800" dirty="0"/>
              <a:t> +1.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попереднього</a:t>
            </a:r>
            <a:r>
              <a:rPr lang="ru-RU" sz="1800" dirty="0"/>
              <a:t> </a:t>
            </a:r>
            <a:r>
              <a:rPr lang="ru-RU" sz="1800" dirty="0" err="1"/>
              <a:t>енумератора</a:t>
            </a:r>
            <a:r>
              <a:rPr lang="ru-RU" sz="1800" dirty="0"/>
              <a:t> </a:t>
            </a:r>
            <a:r>
              <a:rPr lang="ru-RU" sz="1800" dirty="0" err="1"/>
              <a:t>немає</a:t>
            </a:r>
            <a:r>
              <a:rPr lang="ru-RU" sz="1800" dirty="0"/>
              <a:t>, то </a:t>
            </a:r>
            <a:r>
              <a:rPr lang="ru-RU" sz="1800" dirty="0" err="1"/>
              <a:t>тоді</a:t>
            </a:r>
            <a:r>
              <a:rPr lang="ru-RU" sz="1800" dirty="0"/>
              <a:t> </a:t>
            </a:r>
            <a:r>
              <a:rPr lang="ru-RU" sz="1800" dirty="0" err="1"/>
              <a:t>присвоїться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0.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800" dirty="0"/>
              <a:t>   Брехня.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800" dirty="0"/>
              <a:t>   Правда.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значеннями</a:t>
            </a:r>
            <a:r>
              <a:rPr lang="ru-RU" sz="1800" dirty="0"/>
              <a:t> </a:t>
            </a:r>
            <a:r>
              <a:rPr lang="ru-RU" sz="1800" dirty="0" err="1"/>
              <a:t>енумераторів</a:t>
            </a:r>
            <a:r>
              <a:rPr lang="ru-RU" sz="1800" dirty="0"/>
              <a:t> є </a:t>
            </a:r>
            <a:r>
              <a:rPr lang="ru-RU" sz="1800" dirty="0" err="1"/>
              <a:t>цілі</a:t>
            </a:r>
            <a:r>
              <a:rPr lang="ru-RU" sz="1800" dirty="0"/>
              <a:t> числа, а </a:t>
            </a:r>
            <a:r>
              <a:rPr lang="ru-RU" sz="1800" dirty="0" err="1"/>
              <a:t>цілі</a:t>
            </a:r>
            <a:r>
              <a:rPr lang="ru-RU" sz="1800" dirty="0"/>
              <a:t> числа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присвоювати</a:t>
            </a:r>
            <a:r>
              <a:rPr lang="ru-RU" sz="1800" dirty="0"/>
              <a:t> </a:t>
            </a:r>
            <a:r>
              <a:rPr lang="ru-RU" sz="1800" dirty="0" err="1"/>
              <a:t>енумераторам</a:t>
            </a:r>
            <a:r>
              <a:rPr lang="ru-RU" sz="1800" dirty="0"/>
              <a:t>, то </a:t>
            </a:r>
            <a:r>
              <a:rPr lang="ru-RU" sz="1800" dirty="0" err="1"/>
              <a:t>одні</a:t>
            </a:r>
            <a:r>
              <a:rPr lang="ru-RU" sz="1800" dirty="0"/>
              <a:t> </a:t>
            </a:r>
            <a:r>
              <a:rPr lang="ru-RU" sz="1800" dirty="0" err="1"/>
              <a:t>енумератори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бути </a:t>
            </a:r>
            <a:r>
              <a:rPr lang="ru-RU" sz="1800" dirty="0" err="1"/>
              <a:t>присвоєні</a:t>
            </a:r>
            <a:r>
              <a:rPr lang="ru-RU" sz="1800" dirty="0"/>
              <a:t> </a:t>
            </a:r>
            <a:r>
              <a:rPr lang="ru-RU" sz="1800" dirty="0" err="1"/>
              <a:t>іншим</a:t>
            </a:r>
            <a:r>
              <a:rPr lang="ru-RU" sz="1800" dirty="0"/>
              <a:t> </a:t>
            </a:r>
            <a:r>
              <a:rPr lang="ru-RU" sz="1800" dirty="0" err="1"/>
              <a:t>енумераторам</a:t>
            </a:r>
            <a:r>
              <a:rPr lang="ru-RU" sz="1800" dirty="0"/>
              <a:t> (</a:t>
            </a:r>
            <a:r>
              <a:rPr lang="ru-RU" sz="1800" dirty="0" err="1"/>
              <a:t>хоча</a:t>
            </a:r>
            <a:r>
              <a:rPr lang="ru-RU" sz="1800" dirty="0"/>
              <a:t> </a:t>
            </a:r>
            <a:r>
              <a:rPr lang="ru-RU" sz="1800" dirty="0" err="1"/>
              <a:t>цього</a:t>
            </a:r>
            <a:r>
              <a:rPr lang="ru-RU" sz="1800" dirty="0"/>
              <a:t> </a:t>
            </a:r>
            <a:r>
              <a:rPr lang="ru-RU" sz="1800" dirty="0" err="1"/>
              <a:t>краще</a:t>
            </a:r>
            <a:r>
              <a:rPr lang="ru-RU" sz="1800" dirty="0"/>
              <a:t> </a:t>
            </a:r>
            <a:r>
              <a:rPr lang="ru-RU" sz="1800" dirty="0" err="1"/>
              <a:t>уникати</a:t>
            </a:r>
            <a:r>
              <a:rPr lang="ru-RU" sz="1800" dirty="0"/>
              <a:t>).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Енумератори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бути: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800" dirty="0"/>
              <a:t>   Правда.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800" dirty="0"/>
              <a:t>   Правда.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961231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</a:t>
            </a:r>
            <a:r>
              <a:rPr lang="en-US" b="1" dirty="0" err="1"/>
              <a:t>enum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Хоча</a:t>
            </a:r>
            <a:r>
              <a:rPr lang="ru-RU" sz="1800" dirty="0"/>
              <a:t> </a:t>
            </a:r>
            <a:r>
              <a:rPr lang="ru-RU" sz="1800" dirty="0" err="1"/>
              <a:t>перерахування</a:t>
            </a:r>
            <a:r>
              <a:rPr lang="ru-RU" sz="1800" dirty="0"/>
              <a:t> і </a:t>
            </a:r>
            <a:r>
              <a:rPr lang="ru-RU" sz="1800" dirty="0" err="1"/>
              <a:t>вважаються</a:t>
            </a:r>
            <a:r>
              <a:rPr lang="ru-RU" sz="1800" dirty="0"/>
              <a:t> </a:t>
            </a:r>
            <a:r>
              <a:rPr lang="ru-RU" sz="1800" dirty="0" err="1"/>
              <a:t>окремими</a:t>
            </a:r>
            <a:r>
              <a:rPr lang="ru-RU" sz="1800" dirty="0"/>
              <a:t> типами </a:t>
            </a:r>
            <a:r>
              <a:rPr lang="ru-RU" sz="1800" dirty="0" err="1"/>
              <a:t>даних</a:t>
            </a:r>
            <a:r>
              <a:rPr lang="ru-RU" sz="1800" dirty="0"/>
              <a:t> в </a:t>
            </a:r>
            <a:r>
              <a:rPr lang="ru-RU" sz="1800" dirty="0" err="1"/>
              <a:t>мові</a:t>
            </a:r>
            <a:r>
              <a:rPr lang="ru-RU" sz="1800" dirty="0"/>
              <a:t> C++, вони не </a:t>
            </a:r>
            <a:r>
              <a:rPr lang="ru-RU" sz="1800" dirty="0" err="1"/>
              <a:t>такі</a:t>
            </a:r>
            <a:r>
              <a:rPr lang="ru-RU" sz="1800" dirty="0"/>
              <a:t> </a:t>
            </a:r>
            <a:r>
              <a:rPr lang="ru-RU" sz="1800" dirty="0" err="1"/>
              <a:t>вже</a:t>
            </a:r>
            <a:r>
              <a:rPr lang="ru-RU" sz="1800" dirty="0"/>
              <a:t> й </a:t>
            </a:r>
            <a:r>
              <a:rPr lang="ru-RU" sz="1800" dirty="0" err="1"/>
              <a:t>безпечні</a:t>
            </a:r>
            <a:r>
              <a:rPr lang="ru-RU" sz="1800" dirty="0"/>
              <a:t>, як </a:t>
            </a:r>
            <a:r>
              <a:rPr lang="ru-RU" sz="1800" dirty="0" err="1"/>
              <a:t>здаються</a:t>
            </a:r>
            <a:r>
              <a:rPr lang="ru-RU" sz="1800" dirty="0"/>
              <a:t> на перший </a:t>
            </a:r>
            <a:r>
              <a:rPr lang="ru-RU" sz="1800" dirty="0" err="1"/>
              <a:t>погляд</a:t>
            </a:r>
            <a:r>
              <a:rPr lang="ru-RU" sz="1800" dirty="0"/>
              <a:t>, і в </a:t>
            </a:r>
            <a:r>
              <a:rPr lang="ru-RU" sz="1800" dirty="0" err="1"/>
              <a:t>деяких</a:t>
            </a:r>
            <a:r>
              <a:rPr lang="ru-RU" sz="1800" dirty="0"/>
              <a:t> </a:t>
            </a:r>
            <a:r>
              <a:rPr lang="ru-RU" sz="1800" dirty="0" err="1"/>
              <a:t>випадках</a:t>
            </a:r>
            <a:r>
              <a:rPr lang="ru-RU" sz="1800" dirty="0"/>
              <a:t> дозволять вам </a:t>
            </a:r>
            <a:r>
              <a:rPr lang="ru-RU" sz="1800" dirty="0" err="1"/>
              <a:t>робити</a:t>
            </a:r>
            <a:r>
              <a:rPr lang="ru-RU" sz="1800" dirty="0"/>
              <a:t> </a:t>
            </a:r>
            <a:r>
              <a:rPr lang="ru-RU" sz="1800" dirty="0" err="1"/>
              <a:t>речі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не </a:t>
            </a:r>
            <a:r>
              <a:rPr lang="ru-RU" sz="1800" dirty="0" err="1"/>
              <a:t>мають</a:t>
            </a:r>
            <a:r>
              <a:rPr lang="ru-RU" sz="1800" dirty="0"/>
              <a:t> </a:t>
            </a:r>
            <a:r>
              <a:rPr lang="ru-RU" sz="1800" dirty="0" err="1"/>
              <a:t>сенсу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A2359E-58F9-4EC5-85A6-3F6A3D45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3" y="1734926"/>
            <a:ext cx="7948302" cy="5125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3AFBDC-C53E-40A2-B3A1-A21753AA56C0}"/>
              </a:ext>
            </a:extLst>
          </p:cNvPr>
          <p:cNvSpPr txBox="1"/>
          <p:nvPr/>
        </p:nvSpPr>
        <p:spPr>
          <a:xfrm>
            <a:off x="8302907" y="2830010"/>
            <a:ext cx="3889091" cy="294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/>
              <a:t> А це не зовсім те, що повинно бути, так як </a:t>
            </a:r>
            <a:r>
              <a:rPr lang="en-US" dirty="0"/>
              <a:t>fruit </a:t>
            </a:r>
            <a:r>
              <a:rPr lang="uk-UA" dirty="0"/>
              <a:t>і </a:t>
            </a:r>
            <a:r>
              <a:rPr lang="en-US" dirty="0"/>
              <a:t>color </a:t>
            </a:r>
            <a:r>
              <a:rPr lang="uk-UA" dirty="0"/>
              <a:t>з різних перерахувань і їх взагалі не можна порівнювати (фрукт і колір!). Зі звичайними </a:t>
            </a:r>
            <a:r>
              <a:rPr lang="uk-UA" dirty="0" err="1"/>
              <a:t>енумераторами</a:t>
            </a:r>
            <a:r>
              <a:rPr lang="uk-UA" dirty="0"/>
              <a:t> немає способу запобігти подібним порівняння.</a:t>
            </a:r>
          </a:p>
        </p:txBody>
      </p:sp>
    </p:spTree>
    <p:extLst>
      <p:ext uri="{BB962C8B-B14F-4D97-AF65-F5344CB8AC3E}">
        <p14:creationId xmlns:p14="http://schemas.microsoft.com/office/powerpoint/2010/main" val="2792150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</a:t>
            </a:r>
            <a:r>
              <a:rPr lang="en-US" b="1" dirty="0" err="1"/>
              <a:t>enum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Для вирішення цієї проблеми в </a:t>
            </a:r>
            <a:r>
              <a:rPr lang="en-US" sz="1800" dirty="0"/>
              <a:t>C++11 </a:t>
            </a:r>
            <a:r>
              <a:rPr lang="uk-UA" sz="1800" dirty="0"/>
              <a:t>додали </a:t>
            </a:r>
            <a:r>
              <a:rPr lang="uk-UA" sz="1800" b="1" dirty="0">
                <a:highlight>
                  <a:srgbClr val="00FF00"/>
                </a:highlight>
              </a:rPr>
              <a:t>класи </a:t>
            </a:r>
            <a:r>
              <a:rPr lang="en-US" sz="1800" b="1" dirty="0" err="1">
                <a:highlight>
                  <a:srgbClr val="00FF00"/>
                </a:highlight>
              </a:rPr>
              <a:t>enum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en-US" sz="1800" dirty="0"/>
              <a:t>(</a:t>
            </a:r>
            <a:r>
              <a:rPr lang="uk-UA" sz="1800" dirty="0"/>
              <a:t>або “перерахування з областю видимості”), які додають перерахуванням, як ви вже могли зрозуміти, локальну область видимості з усіма її правилами. Для створення такого класу потрібно просто додати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/>
              <a:t> </a:t>
            </a:r>
            <a:r>
              <a:rPr lang="uk-UA" sz="1800" dirty="0"/>
              <a:t>відразу після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800" dirty="0"/>
              <a:t>. </a:t>
            </a:r>
            <a:r>
              <a:rPr lang="uk-UA" sz="1800" dirty="0"/>
              <a:t>Наприклад: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15E280-5609-4726-B677-D6B377D0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47" y="2170217"/>
            <a:ext cx="9845937" cy="46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03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</a:t>
            </a:r>
            <a:r>
              <a:rPr lang="en-US" b="1" dirty="0" err="1"/>
              <a:t>enum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Стандартні </a:t>
            </a:r>
            <a:r>
              <a:rPr lang="uk-UA" sz="1800" b="1" dirty="0" err="1">
                <a:highlight>
                  <a:srgbClr val="FFFF00"/>
                </a:highlight>
              </a:rPr>
              <a:t>енумератори</a:t>
            </a:r>
            <a:r>
              <a:rPr lang="uk-UA" sz="1800" b="1" dirty="0">
                <a:highlight>
                  <a:srgbClr val="FFFF00"/>
                </a:highlight>
              </a:rPr>
              <a:t> знаходяться в тій же області видимості, що і саме перерахування </a:t>
            </a:r>
            <a:r>
              <a:rPr lang="uk-UA" sz="1800" dirty="0"/>
              <a:t>(в глобальній області видимості), тому ви можете напряму отримати до них доступ (наприклад,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PINK</a:t>
            </a:r>
            <a:r>
              <a:rPr lang="en-US" sz="1800" dirty="0"/>
              <a:t>). </a:t>
            </a:r>
            <a:r>
              <a:rPr lang="uk-UA" sz="1800" dirty="0"/>
              <a:t>Однак з доданням класу, який обмежує область видимості кожного </a:t>
            </a:r>
            <a:r>
              <a:rPr lang="uk-UA" sz="1800" dirty="0" err="1"/>
              <a:t>енумератора</a:t>
            </a:r>
            <a:r>
              <a:rPr lang="uk-UA" sz="1800" dirty="0"/>
              <a:t> до області видимості його перерахування, для доступу до </a:t>
            </a:r>
            <a:r>
              <a:rPr lang="uk-UA" sz="1800" dirty="0" err="1"/>
              <a:t>енумератора</a:t>
            </a:r>
            <a:r>
              <a:rPr lang="uk-UA" sz="1800" dirty="0"/>
              <a:t> потрібно буде використати </a:t>
            </a:r>
            <a:r>
              <a:rPr lang="uk-UA" sz="1800" b="1" dirty="0">
                <a:highlight>
                  <a:srgbClr val="00FF00"/>
                </a:highlight>
              </a:rPr>
              <a:t>оператор дозволу області видимості</a:t>
            </a:r>
            <a:r>
              <a:rPr lang="uk-UA" sz="1800" dirty="0"/>
              <a:t> (наприклад,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Colors::PINK</a:t>
            </a:r>
            <a:r>
              <a:rPr lang="en-US" sz="1800" dirty="0"/>
              <a:t>). </a:t>
            </a:r>
            <a:r>
              <a:rPr lang="uk-UA" sz="1800" dirty="0"/>
              <a:t>Це значно знизить ризик виникнення конфліктів імен.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uk-UA" sz="1800" dirty="0" err="1"/>
              <a:t>енумератори</a:t>
            </a:r>
            <a:r>
              <a:rPr lang="uk-UA" sz="1800" dirty="0"/>
              <a:t> є частиною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800" dirty="0"/>
              <a:t>, </a:t>
            </a:r>
            <a:r>
              <a:rPr lang="uk-UA" sz="1800" dirty="0"/>
              <a:t>то необхідність додавати префікси до ідентифікаторів відпадає (наприклад, можна використовувати просто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PINK</a:t>
            </a:r>
            <a:r>
              <a:rPr lang="en-US" sz="1800" dirty="0"/>
              <a:t> </a:t>
            </a:r>
            <a:r>
              <a:rPr lang="uk-UA" sz="1800" dirty="0"/>
              <a:t>замість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COLOR_PINK</a:t>
            </a:r>
            <a:r>
              <a:rPr lang="en-US" sz="1800" dirty="0"/>
              <a:t>, </a:t>
            </a:r>
            <a:r>
              <a:rPr lang="uk-UA" sz="1800" dirty="0"/>
              <a:t>так як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Colors::COLOR_PINK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вже буде зайвим).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А строгі правила типів класів </a:t>
            </a:r>
            <a:r>
              <a:rPr lang="en-US" sz="1800" dirty="0" err="1"/>
              <a:t>enum</a:t>
            </a:r>
            <a:r>
              <a:rPr lang="en-US" sz="1800" dirty="0"/>
              <a:t> </a:t>
            </a:r>
            <a:r>
              <a:rPr lang="uk-UA" sz="1800" dirty="0"/>
              <a:t>означають, що кожен клас </a:t>
            </a:r>
            <a:r>
              <a:rPr lang="en-US" sz="1800" dirty="0" err="1"/>
              <a:t>enum</a:t>
            </a:r>
            <a:r>
              <a:rPr lang="en-US" sz="1800" dirty="0"/>
              <a:t> </a:t>
            </a:r>
            <a:r>
              <a:rPr lang="uk-UA" sz="1800" dirty="0"/>
              <a:t>вважається унікальним типом. Це означає, що компілятор не зможе порівнювати </a:t>
            </a:r>
            <a:r>
              <a:rPr lang="uk-UA" sz="1800" dirty="0" err="1"/>
              <a:t>енумератори</a:t>
            </a:r>
            <a:r>
              <a:rPr lang="uk-UA" sz="1800" dirty="0"/>
              <a:t> з різних перерахувань. Якщо ви спробуєте це зробити, то компілятор </a:t>
            </a:r>
            <a:r>
              <a:rPr lang="uk-UA" sz="1800" dirty="0" err="1"/>
              <a:t>видасть</a:t>
            </a:r>
            <a:r>
              <a:rPr lang="uk-UA" sz="1800" dirty="0"/>
              <a:t> помилку (як у вищенаведеному прикладі).</a:t>
            </a:r>
          </a:p>
        </p:txBody>
      </p:sp>
    </p:spTree>
    <p:extLst>
      <p:ext uri="{BB962C8B-B14F-4D97-AF65-F5344CB8AC3E}">
        <p14:creationId xmlns:p14="http://schemas.microsoft.com/office/powerpoint/2010/main" val="2149825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</a:t>
            </a:r>
            <a:r>
              <a:rPr lang="en-US" b="1" dirty="0" err="1"/>
              <a:t>enum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Однак</a:t>
            </a:r>
            <a:r>
              <a:rPr lang="ru-RU" sz="1800" dirty="0"/>
              <a:t> </a:t>
            </a:r>
            <a:r>
              <a:rPr lang="ru-RU" sz="1800" dirty="0" err="1"/>
              <a:t>врахуйте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можете </a:t>
            </a:r>
            <a:r>
              <a:rPr lang="ru-RU" sz="1800" dirty="0" err="1"/>
              <a:t>порівнювати</a:t>
            </a:r>
            <a:r>
              <a:rPr lang="ru-RU" sz="1800" dirty="0"/>
              <a:t> </a:t>
            </a:r>
            <a:r>
              <a:rPr lang="ru-RU" sz="1800" dirty="0" err="1"/>
              <a:t>енумератори</a:t>
            </a:r>
            <a:r>
              <a:rPr lang="ru-RU" sz="1800" dirty="0"/>
              <a:t> </a:t>
            </a:r>
            <a:r>
              <a:rPr lang="ru-RU" sz="1800" dirty="0" err="1"/>
              <a:t>всередині</a:t>
            </a:r>
            <a:r>
              <a:rPr lang="ru-RU" sz="1800" dirty="0"/>
              <a:t> одного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ru-RU" sz="1800" dirty="0"/>
              <a:t> (тому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ці</a:t>
            </a:r>
            <a:r>
              <a:rPr lang="ru-RU" sz="1800" dirty="0"/>
              <a:t> </a:t>
            </a:r>
            <a:r>
              <a:rPr lang="ru-RU" sz="1800" dirty="0" err="1"/>
              <a:t>енумератори</a:t>
            </a:r>
            <a:r>
              <a:rPr lang="ru-RU" sz="1800" dirty="0"/>
              <a:t> є одного типу):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C9DA4-01B9-46E1-98FC-2D8C08B3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54" y="1840374"/>
            <a:ext cx="4855491" cy="50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44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</a:t>
            </a:r>
            <a:r>
              <a:rPr lang="en-US" b="1" dirty="0" err="1"/>
              <a:t>enum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 класами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800" dirty="0"/>
              <a:t> </a:t>
            </a:r>
            <a:r>
              <a:rPr lang="uk-UA" sz="1800" dirty="0"/>
              <a:t>компілятор більше не зможе неявно конвертувати значення </a:t>
            </a:r>
            <a:r>
              <a:rPr lang="uk-UA" sz="1800" dirty="0" err="1"/>
              <a:t>енумераторів</a:t>
            </a:r>
            <a:r>
              <a:rPr lang="uk-UA" sz="1800" dirty="0"/>
              <a:t> в цілі числа. Це добре! Але іноді можуть виникати ситуації, коли потрібно буде повернути цю особливість. У таких випадках ви можете явно конвертувати </a:t>
            </a:r>
            <a:r>
              <a:rPr lang="uk-UA" sz="1800" dirty="0" err="1"/>
              <a:t>енумератор</a:t>
            </a:r>
            <a:r>
              <a:rPr lang="uk-UA" sz="1800" dirty="0"/>
              <a:t>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800" dirty="0"/>
              <a:t> </a:t>
            </a:r>
            <a:r>
              <a:rPr lang="uk-UA" sz="1800" dirty="0"/>
              <a:t>в 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uk-UA" sz="1800" dirty="0"/>
              <a:t>використовуючи оператор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static_cast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221438-B5D6-4DB4-AA6E-4E41E6FD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054" y="2515192"/>
            <a:ext cx="7731889" cy="415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35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</a:t>
            </a:r>
            <a:r>
              <a:rPr lang="en-US" b="1" dirty="0" err="1"/>
              <a:t>enum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Якщо ви використовуєте компілятор, що підтримує </a:t>
            </a:r>
            <a:r>
              <a:rPr lang="en-US" sz="1800" b="1" dirty="0">
                <a:highlight>
                  <a:srgbClr val="00FF00"/>
                </a:highlight>
              </a:rPr>
              <a:t>C++11, </a:t>
            </a:r>
            <a:r>
              <a:rPr lang="uk-UA" sz="1800" b="1" dirty="0">
                <a:highlight>
                  <a:srgbClr val="00FF00"/>
                </a:highlight>
              </a:rPr>
              <a:t>то немає ніякого сенсу використовувати звичайні перерахування замість класів </a:t>
            </a:r>
            <a:r>
              <a:rPr lang="en-US" sz="1800" b="1" dirty="0" err="1">
                <a:highlight>
                  <a:srgbClr val="00FF00"/>
                </a:highlight>
              </a:rPr>
              <a:t>enum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/>
              <a:t> </a:t>
            </a:r>
            <a:r>
              <a:rPr lang="uk-UA" sz="1800" dirty="0"/>
              <a:t>разом з ключовим словом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/>
              <a:t> </a:t>
            </a:r>
            <a:r>
              <a:rPr lang="uk-UA" sz="1800" dirty="0"/>
              <a:t>є одними з найбільш заплутаних в мові </a:t>
            </a:r>
            <a:r>
              <a:rPr lang="en-US" sz="1800" dirty="0"/>
              <a:t>C++, </a:t>
            </a:r>
            <a:r>
              <a:rPr lang="uk-UA" sz="1800" dirty="0"/>
              <a:t>оскільки мають різні значення в залежності від контексту. Хоча класи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800" dirty="0"/>
              <a:t> </a:t>
            </a:r>
            <a:r>
              <a:rPr lang="uk-UA" sz="1800" dirty="0"/>
              <a:t>використовують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/>
              <a:t>, </a:t>
            </a:r>
            <a:r>
              <a:rPr lang="uk-UA" sz="1800" dirty="0"/>
              <a:t>в </a:t>
            </a:r>
            <a:r>
              <a:rPr lang="en-US" sz="1800" dirty="0"/>
              <a:t>C++ </a:t>
            </a:r>
            <a:r>
              <a:rPr lang="uk-UA" sz="1800" dirty="0"/>
              <a:t>вони не вважаються “традиційними класами”. Про традиційні класи ми поговоримо трохи пізніше.</a:t>
            </a:r>
          </a:p>
        </p:txBody>
      </p:sp>
    </p:spTree>
    <p:extLst>
      <p:ext uri="{BB962C8B-B14F-4D97-AF65-F5344CB8AC3E}">
        <p14:creationId xmlns:p14="http://schemas.microsoft.com/office/powerpoint/2010/main" val="294197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Багатовимірні динамічні масиви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 приклад </a:t>
            </a:r>
            <a:r>
              <a:rPr lang="ru-RU" sz="1800" dirty="0" err="1"/>
              <a:t>створення</a:t>
            </a:r>
            <a:r>
              <a:rPr lang="ru-RU" sz="1800" dirty="0"/>
              <a:t> </a:t>
            </a:r>
            <a:r>
              <a:rPr lang="ru-RU" sz="1800" dirty="0" err="1"/>
              <a:t>двовимірного</a:t>
            </a:r>
            <a:r>
              <a:rPr lang="ru-RU" sz="1800" dirty="0"/>
              <a:t> </a:t>
            </a:r>
            <a:r>
              <a:rPr lang="ru-RU" sz="1800" dirty="0" err="1"/>
              <a:t>динамічного</a:t>
            </a:r>
            <a:r>
              <a:rPr lang="ru-RU" sz="1800" dirty="0"/>
              <a:t> </a:t>
            </a:r>
            <a:r>
              <a:rPr lang="ru-RU" sz="1800" dirty="0" err="1"/>
              <a:t>масиву</a:t>
            </a:r>
            <a:r>
              <a:rPr lang="ru-RU" sz="1800" dirty="0"/>
              <a:t> (</a:t>
            </a:r>
            <a:r>
              <a:rPr lang="ru-RU" sz="1800" dirty="0" err="1"/>
              <a:t>матриці</a:t>
            </a:r>
            <a:r>
              <a:rPr lang="ru-RU" sz="1800" dirty="0"/>
              <a:t> 5х2 з </a:t>
            </a:r>
            <a:r>
              <a:rPr lang="ru-RU" sz="1800" dirty="0" err="1"/>
              <a:t>цілими</a:t>
            </a:r>
            <a:r>
              <a:rPr lang="ru-RU" sz="1800" dirty="0"/>
              <a:t> </a:t>
            </a:r>
            <a:r>
              <a:rPr lang="ru-RU" sz="1800" dirty="0" err="1"/>
              <a:t>значеннями</a:t>
            </a:r>
            <a:r>
              <a:rPr lang="ru-RU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 **A = new int* [m1];</a:t>
            </a:r>
            <a:endParaRPr lang="uk-UA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Результат </a:t>
            </a:r>
            <a:r>
              <a:rPr lang="ru-RU" sz="1800" dirty="0" err="1"/>
              <a:t>цього</a:t>
            </a:r>
            <a:r>
              <a:rPr lang="ru-RU" sz="1800" dirty="0"/>
              <a:t> кроку обведений на рисунку </a:t>
            </a:r>
            <a:r>
              <a:rPr lang="ru-RU" sz="1800" dirty="0" err="1"/>
              <a:t>червоним</a:t>
            </a:r>
            <a:r>
              <a:rPr lang="ru-RU" sz="1800" dirty="0"/>
              <a:t> </a:t>
            </a:r>
            <a:r>
              <a:rPr lang="ru-RU" sz="1800" dirty="0" err="1"/>
              <a:t>кольором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Рядок матриці (елемент основного масиву) являє собою масив покажчиків, довжина якого відповідає потрібній кількості стовпців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99F1E8-5E35-4F09-AA0A-6C4E8FF9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889" y="2156226"/>
            <a:ext cx="6230219" cy="14575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E7D614-DC6B-4582-B113-EFF6956F5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782" y="4912287"/>
            <a:ext cx="7392432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62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Псевдоніми типів: </a:t>
            </a:r>
            <a:r>
              <a:rPr lang="en-US" b="1" dirty="0"/>
              <a:t>typedef </a:t>
            </a:r>
            <a:r>
              <a:rPr lang="uk-UA" b="1" dirty="0"/>
              <a:t>і </a:t>
            </a:r>
            <a:r>
              <a:rPr lang="en-US" b="1" dirty="0"/>
              <a:t>type alias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Ключове слово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typedef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дозволяє програмісту створити </a:t>
            </a:r>
            <a:r>
              <a:rPr lang="uk-UA" sz="1800" b="1" u="sng" dirty="0">
                <a:highlight>
                  <a:srgbClr val="00FF00"/>
                </a:highlight>
              </a:rPr>
              <a:t>псевдонім для будь-якого типу даних</a:t>
            </a:r>
            <a:r>
              <a:rPr lang="uk-UA" sz="1800" b="1" dirty="0">
                <a:highlight>
                  <a:srgbClr val="00FF00"/>
                </a:highlight>
              </a:rPr>
              <a:t> і використовувати його замість фактичного імені типу</a:t>
            </a:r>
            <a:r>
              <a:rPr lang="uk-UA" sz="1800" dirty="0"/>
              <a:t>. Для оголошення псевдоніму типу використовується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 </a:t>
            </a:r>
            <a:r>
              <a:rPr lang="uk-UA" sz="1800" dirty="0"/>
              <a:t>разом з типом даних, для якого створюється псевдонім, і далі вказується сам псевдонім. Наприклад: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Зазвичай до псевдонімів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 </a:t>
            </a:r>
            <a:r>
              <a:rPr lang="uk-UA" sz="1800" dirty="0"/>
              <a:t>додають закінчення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1800" dirty="0"/>
              <a:t>, </a:t>
            </a:r>
            <a:r>
              <a:rPr lang="uk-UA" sz="1800" dirty="0"/>
              <a:t>вказуючи, таким чином, що ідентифікатором є тип, а не змінна.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 </a:t>
            </a:r>
            <a:r>
              <a:rPr lang="uk-UA" sz="1800" dirty="0"/>
              <a:t>не визначає новий тип даних. Це просто псевдонім (інше ім’я) для вже існуючого типу. Його можна використовувати всюди, де використовується звичайний тип.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534F9A-CF05-4E46-B0C5-99680C5B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20" y="2500920"/>
            <a:ext cx="8889357" cy="18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5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Псевдоніми типів: </a:t>
            </a:r>
            <a:r>
              <a:rPr lang="en-US" b="1" dirty="0"/>
              <a:t>typedef </a:t>
            </a:r>
            <a:r>
              <a:rPr lang="uk-UA" b="1" dirty="0"/>
              <a:t>і </a:t>
            </a:r>
            <a:r>
              <a:rPr lang="en-US" b="1" dirty="0"/>
              <a:t>type alias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Навіть</a:t>
            </a:r>
            <a:r>
              <a:rPr lang="ru-RU" sz="1800" dirty="0"/>
              <a:t>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наступне</a:t>
            </a:r>
            <a:r>
              <a:rPr lang="ru-RU" sz="1800" dirty="0"/>
              <a:t> не </a:t>
            </a:r>
            <a:r>
              <a:rPr lang="ru-RU" sz="1800" dirty="0" err="1"/>
              <a:t>має</a:t>
            </a:r>
            <a:r>
              <a:rPr lang="ru-RU" sz="1800" dirty="0"/>
              <a:t> </a:t>
            </a:r>
            <a:r>
              <a:rPr lang="ru-RU" sz="1800" dirty="0" err="1"/>
              <a:t>сенсу</a:t>
            </a:r>
            <a:r>
              <a:rPr lang="ru-RU" sz="1800" dirty="0"/>
              <a:t>, </a:t>
            </a:r>
            <a:r>
              <a:rPr lang="ru-RU" sz="1800" dirty="0" err="1"/>
              <a:t>воно</a:t>
            </a:r>
            <a:r>
              <a:rPr lang="ru-RU" sz="1800" dirty="0"/>
              <a:t> все одно дозволено в </a:t>
            </a:r>
            <a:r>
              <a:rPr lang="ru-RU" sz="1800" dirty="0" err="1"/>
              <a:t>мові</a:t>
            </a:r>
            <a:r>
              <a:rPr lang="ru-RU" sz="1800" dirty="0"/>
              <a:t> C++: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27B6AB-7ECE-4AA3-AF4A-7AD27FEC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363" y="1459290"/>
            <a:ext cx="6551271" cy="21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17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typedef </a:t>
            </a:r>
            <a:r>
              <a:rPr lang="uk-UA" b="1" dirty="0"/>
              <a:t>і читабельність коду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 </a:t>
            </a:r>
            <a:r>
              <a:rPr lang="uk-UA" sz="1800" b="1" dirty="0">
                <a:highlight>
                  <a:srgbClr val="00FF00"/>
                </a:highlight>
              </a:rPr>
              <a:t>використовується для покращення документації і розбірливості коду</a:t>
            </a:r>
            <a:r>
              <a:rPr lang="uk-UA" sz="1800" dirty="0"/>
              <a:t>. Імена типів, такі як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 </a:t>
            </a:r>
            <a:r>
              <a:rPr lang="uk-UA" sz="1800" dirty="0"/>
              <a:t>є чудовими для опису того, який тип повертає функція, але дуже часто нам хочеться знати, для якої саме мети повертається значення. Наприклад, розглянемо наступну функцію: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Ми бачимо, що значенням, що повертається, є ціле число, але що воно означає? Кількість пропущених питань? Ідентифікаційний номер учня? Код помилки? Сам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ні про що нам не говорить. Виправимо цю ситуацію: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З </a:t>
            </a:r>
            <a:r>
              <a:rPr lang="ru-RU" sz="1800" dirty="0" err="1"/>
              <a:t>використанням</a:t>
            </a:r>
            <a:r>
              <a:rPr lang="ru-RU" sz="1800" dirty="0"/>
              <a:t> типу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testScore_t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повертається</a:t>
            </a:r>
            <a:r>
              <a:rPr lang="ru-RU" sz="1800" dirty="0"/>
              <a:t>, </a:t>
            </a:r>
            <a:r>
              <a:rPr lang="ru-RU" sz="1800" dirty="0" err="1"/>
              <a:t>стає</a:t>
            </a:r>
            <a:r>
              <a:rPr lang="ru-RU" sz="1800" dirty="0"/>
              <a:t> </a:t>
            </a:r>
            <a:r>
              <a:rPr lang="ru-RU" sz="1800" dirty="0" err="1"/>
              <a:t>очевидним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функція</a:t>
            </a:r>
            <a:r>
              <a:rPr lang="ru-RU" sz="1800" dirty="0"/>
              <a:t> </a:t>
            </a:r>
            <a:r>
              <a:rPr lang="ru-RU" sz="1800" dirty="0" err="1"/>
              <a:t>повертає</a:t>
            </a:r>
            <a:r>
              <a:rPr lang="ru-RU" sz="1800" dirty="0"/>
              <a:t> тип, </a:t>
            </a:r>
            <a:r>
              <a:rPr lang="ru-RU" sz="1800" dirty="0" err="1"/>
              <a:t>значенням</a:t>
            </a:r>
            <a:r>
              <a:rPr lang="ru-RU" sz="1800" dirty="0"/>
              <a:t> </a:t>
            </a:r>
            <a:r>
              <a:rPr lang="ru-RU" sz="1800" dirty="0" err="1"/>
              <a:t>якого</a:t>
            </a:r>
            <a:r>
              <a:rPr lang="ru-RU" sz="1800" dirty="0"/>
              <a:t> є результат тесту.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8E9D3-4262-4AE6-831B-64C1E076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01" y="2170848"/>
            <a:ext cx="3165616" cy="6642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B15181-86DC-4FE5-9C1C-115525E0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128" y="3846853"/>
            <a:ext cx="5339744" cy="14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96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typedef </a:t>
            </a:r>
            <a:r>
              <a:rPr lang="uk-UA" b="1" dirty="0"/>
              <a:t>і підтримка коду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 </a:t>
            </a:r>
            <a:r>
              <a:rPr lang="uk-UA" sz="1800" b="1" dirty="0">
                <a:highlight>
                  <a:srgbClr val="00FF00"/>
                </a:highlight>
              </a:rPr>
              <a:t>також дозволяє змінити базовий тип об’єкта без внесення змін в велику кількість коду</a:t>
            </a:r>
            <a:r>
              <a:rPr lang="uk-UA" sz="1800" dirty="0"/>
              <a:t>. Наприклад, якщо ви використовували 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 </a:t>
            </a:r>
            <a:r>
              <a:rPr lang="uk-UA" sz="1800" dirty="0"/>
              <a:t>для зберігання ідентифікаційного номера учня, але потім вирішили, що краще використовувати 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/>
              <a:t>, </a:t>
            </a:r>
            <a:r>
              <a:rPr lang="uk-UA" sz="1800" dirty="0"/>
              <a:t>то вам доведеться переглянути величезну купу коду для заміни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 </a:t>
            </a:r>
            <a:r>
              <a:rPr lang="uk-UA" sz="1800" dirty="0"/>
              <a:t>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/>
              <a:t>. </a:t>
            </a:r>
            <a:r>
              <a:rPr lang="uk-UA" sz="1800" dirty="0"/>
              <a:t>І, ймовірно, було б важко визначити, який з типів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 </a:t>
            </a:r>
            <a:r>
              <a:rPr lang="uk-UA" sz="1800" dirty="0"/>
              <a:t>використовується для зберігання ідентифікаційних номерів, а який — для інших цілей.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 </a:t>
            </a:r>
            <a:r>
              <a:rPr lang="uk-UA" sz="1800" dirty="0"/>
              <a:t>все, що вам потрібно зробити, — це змінити оголошення: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 short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studentID_t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 long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studentID_t</a:t>
            </a:r>
            <a:r>
              <a:rPr lang="en-US" sz="1800" dirty="0"/>
              <a:t>. </a:t>
            </a:r>
            <a:r>
              <a:rPr lang="uk-UA" sz="1800" dirty="0"/>
              <a:t>Проте не варто забувати про обережність при зміні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 </a:t>
            </a:r>
            <a:r>
              <a:rPr lang="uk-UA" sz="1800" dirty="0"/>
              <a:t>на тип з іншого сімейства (наприклад, 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/>
              <a:t> </a:t>
            </a:r>
            <a:r>
              <a:rPr lang="uk-UA" sz="1800" dirty="0"/>
              <a:t>або навпаки)! Новий тип даних може мати проблеми з порівнянням або діленням цілих чисел/чисел типу з плаваючою крапкою, які старий тип не мав — про це слід пам’ятати.</a:t>
            </a:r>
          </a:p>
        </p:txBody>
      </p:sp>
    </p:spTree>
    <p:extLst>
      <p:ext uri="{BB962C8B-B14F-4D97-AF65-F5344CB8AC3E}">
        <p14:creationId xmlns:p14="http://schemas.microsoft.com/office/powerpoint/2010/main" val="1138011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typedef </a:t>
            </a:r>
            <a:r>
              <a:rPr lang="uk-UA" b="1" dirty="0"/>
              <a:t>і </a:t>
            </a:r>
            <a:r>
              <a:rPr lang="uk-UA" b="1" dirty="0" err="1"/>
              <a:t>кросплатформність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Ще однією великою перевагою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 </a:t>
            </a:r>
            <a:r>
              <a:rPr lang="uk-UA" sz="1800" dirty="0"/>
              <a:t>є можливість приховувати специфічні для певних платформ (операційних систем) деталі. На деяких платформах 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займає 2 байти, на інших — 4 байти. Таким чином, використання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для зберігання більше 2 байтів інформації може бути потенційно небезпечним при написанні </a:t>
            </a:r>
            <a:r>
              <a:rPr lang="uk-UA" sz="1800" dirty="0" err="1"/>
              <a:t>кросплатформного</a:t>
            </a:r>
            <a:r>
              <a:rPr lang="uk-UA" sz="1800" dirty="0"/>
              <a:t> коду.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/>
              <a:t> </a:t>
            </a:r>
            <a:r>
              <a:rPr lang="uk-UA" sz="1800" dirty="0"/>
              <a:t>не вказують свій розмір, то для </a:t>
            </a:r>
            <a:r>
              <a:rPr lang="uk-UA" sz="1800" dirty="0" err="1"/>
              <a:t>кросплатформних</a:t>
            </a:r>
            <a:r>
              <a:rPr lang="uk-UA" sz="1800" dirty="0"/>
              <a:t> програм досить часто використовується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 </a:t>
            </a:r>
            <a:r>
              <a:rPr lang="uk-UA" sz="1800" dirty="0"/>
              <a:t>для визначення псевдонімів, які включають розмір типу даних в бітах. Наприклад,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int8_t</a:t>
            </a:r>
            <a:r>
              <a:rPr lang="en-US" sz="1800" dirty="0"/>
              <a:t> — </a:t>
            </a:r>
            <a:r>
              <a:rPr lang="uk-UA" sz="1800" dirty="0"/>
              <a:t>це 8-бітний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signed int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int16_t </a:t>
            </a:r>
            <a:r>
              <a:rPr lang="en-US" sz="1800" dirty="0"/>
              <a:t>— </a:t>
            </a:r>
            <a:r>
              <a:rPr lang="uk-UA" sz="1800" dirty="0"/>
              <a:t>це 16-бітний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signed int</a:t>
            </a:r>
            <a:r>
              <a:rPr lang="en-US" sz="1800" dirty="0"/>
              <a:t>, </a:t>
            </a:r>
            <a:r>
              <a:rPr lang="uk-UA" sz="1800" dirty="0"/>
              <a:t>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 sz="1800" dirty="0"/>
              <a:t> — </a:t>
            </a:r>
            <a:r>
              <a:rPr lang="uk-UA" sz="1800" dirty="0"/>
              <a:t>це 32-бітний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signed int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208302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typedef </a:t>
            </a:r>
            <a:r>
              <a:rPr lang="uk-UA" b="1" dirty="0"/>
              <a:t>і спрощення складного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Хоча</a:t>
            </a:r>
            <a:r>
              <a:rPr lang="ru-RU" sz="1800" dirty="0"/>
              <a:t> до сих </a:t>
            </a:r>
            <a:r>
              <a:rPr lang="ru-RU" sz="1800" dirty="0" err="1"/>
              <a:t>пір</a:t>
            </a:r>
            <a:r>
              <a:rPr lang="ru-RU" sz="1800" dirty="0"/>
              <a:t> ми </a:t>
            </a:r>
            <a:r>
              <a:rPr lang="ru-RU" sz="1800" dirty="0" err="1"/>
              <a:t>розглядали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прості</a:t>
            </a:r>
            <a:r>
              <a:rPr lang="ru-RU" sz="1800" dirty="0"/>
              <a:t> типи </a:t>
            </a:r>
            <a:r>
              <a:rPr lang="ru-RU" sz="1800" dirty="0" err="1"/>
              <a:t>даних</a:t>
            </a:r>
            <a:r>
              <a:rPr lang="ru-RU" sz="1800" dirty="0"/>
              <a:t>, в </a:t>
            </a:r>
            <a:r>
              <a:rPr lang="ru-RU" sz="1800" dirty="0" err="1"/>
              <a:t>мові</a:t>
            </a:r>
            <a:r>
              <a:rPr lang="ru-RU" sz="1800" dirty="0"/>
              <a:t> C++ </a:t>
            </a:r>
            <a:r>
              <a:rPr lang="ru-RU" sz="1800" dirty="0" err="1"/>
              <a:t>ви</a:t>
            </a:r>
            <a:r>
              <a:rPr lang="ru-RU" sz="1800" dirty="0"/>
              <a:t> можете </a:t>
            </a:r>
            <a:r>
              <a:rPr lang="ru-RU" sz="1800" dirty="0" err="1"/>
              <a:t>побачити</a:t>
            </a:r>
            <a:r>
              <a:rPr lang="ru-RU" sz="1800" dirty="0"/>
              <a:t> і </a:t>
            </a:r>
            <a:r>
              <a:rPr lang="ru-RU" sz="1800" dirty="0" err="1"/>
              <a:t>наступні</a:t>
            </a:r>
            <a:r>
              <a:rPr lang="ru-RU" sz="1800" dirty="0"/>
              <a:t> </a:t>
            </a:r>
            <a:r>
              <a:rPr lang="ru-RU" sz="1800" dirty="0" err="1"/>
              <a:t>змінні</a:t>
            </a:r>
            <a:r>
              <a:rPr lang="ru-RU" sz="1800" dirty="0"/>
              <a:t>/</a:t>
            </a:r>
            <a:r>
              <a:rPr lang="ru-RU" sz="1800" dirty="0" err="1"/>
              <a:t>функції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Писати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std::vector&lt;std::pair&lt;std::string, int&gt;&gt;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всякий раз, коли потрібно використовувати цей тип — не дуже ефективно і затратно як по часу, так і по докладеним зусиллям. Набагато простіше використати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6C9A42-A20B-4826-A14B-B47A24BB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042" y="1582583"/>
            <a:ext cx="6805914" cy="18464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8F5287-BF7E-4675-B1C4-11235AEA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30" y="4968177"/>
            <a:ext cx="10147140" cy="18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9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typedef </a:t>
            </a:r>
            <a:r>
              <a:rPr lang="uk-UA" b="1" dirty="0"/>
              <a:t>і спрощення складного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Ось! Інша справа! Адже простіше використовувати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pairlist_t</a:t>
            </a:r>
            <a:r>
              <a:rPr lang="en-US" sz="1800" dirty="0"/>
              <a:t> </a:t>
            </a:r>
            <a:r>
              <a:rPr lang="uk-UA" sz="1800" dirty="0"/>
              <a:t>замість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std::vector&lt;std::pair&lt;std::string, int&gt;&gt;</a:t>
            </a:r>
            <a:r>
              <a:rPr lang="en-US" sz="1800" dirty="0"/>
              <a:t>, </a:t>
            </a:r>
            <a:r>
              <a:rPr lang="uk-UA" sz="1800" dirty="0"/>
              <a:t>чи не так?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Не переживайте, якщо ви ще не знаєте, що таке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std::vector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std::pair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та інше. Набагато важливіше зараз засвоїти, що за допомогою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 </a:t>
            </a:r>
            <a:r>
              <a:rPr lang="uk-UA" sz="1800" dirty="0"/>
              <a:t>ви можете давати прості імена складним типам даних, що зробить їх простішими як для використання, так і для розуміння.</a:t>
            </a:r>
          </a:p>
        </p:txBody>
      </p:sp>
    </p:spTree>
    <p:extLst>
      <p:ext uri="{BB962C8B-B14F-4D97-AF65-F5344CB8AC3E}">
        <p14:creationId xmlns:p14="http://schemas.microsoft.com/office/powerpoint/2010/main" val="262067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type alias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є </a:t>
            </a:r>
            <a:r>
              <a:rPr lang="ru-RU" sz="1800" dirty="0" err="1"/>
              <a:t>свої</a:t>
            </a:r>
            <a:r>
              <a:rPr lang="ru-RU" sz="1800" dirty="0"/>
              <a:t> </a:t>
            </a:r>
            <a:r>
              <a:rPr lang="ru-RU" sz="1800" dirty="0" err="1"/>
              <a:t>нюанси</a:t>
            </a:r>
            <a:r>
              <a:rPr lang="ru-RU" sz="1800" dirty="0"/>
              <a:t>. </a:t>
            </a:r>
            <a:r>
              <a:rPr lang="ru-RU" sz="1800" dirty="0" err="1"/>
              <a:t>По-перше</a:t>
            </a:r>
            <a:r>
              <a:rPr lang="ru-RU" sz="1800" dirty="0"/>
              <a:t>, легко забути,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пишеться</a:t>
            </a:r>
            <a:r>
              <a:rPr lang="ru-RU" sz="1800" dirty="0"/>
              <a:t> першим: </a:t>
            </a:r>
            <a:r>
              <a:rPr lang="ru-RU" sz="1800" dirty="0" err="1"/>
              <a:t>псевдонім</a:t>
            </a:r>
            <a:r>
              <a:rPr lang="ru-RU" sz="1800" dirty="0"/>
              <a:t> типу </a:t>
            </a:r>
            <a:r>
              <a:rPr lang="ru-RU" sz="1800" dirty="0" err="1"/>
              <a:t>чи</a:t>
            </a:r>
            <a:r>
              <a:rPr lang="ru-RU" sz="1800" dirty="0"/>
              <a:t> </a:t>
            </a:r>
            <a:r>
              <a:rPr lang="ru-RU" sz="1800" dirty="0" err="1"/>
              <a:t>ім’я</a:t>
            </a:r>
            <a:r>
              <a:rPr lang="ru-RU" sz="1800" dirty="0"/>
              <a:t> типу.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По-друге, синтаксис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 </a:t>
            </a:r>
            <a:r>
              <a:rPr lang="uk-UA" sz="1800" dirty="0"/>
              <a:t>стає менш привабливим в зв’язці зі складними типами даних.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Для вирішення цих проблем в </a:t>
            </a:r>
            <a:r>
              <a:rPr lang="en-US" sz="1800" dirty="0"/>
              <a:t>C++11 </a:t>
            </a:r>
            <a:r>
              <a:rPr lang="uk-UA" sz="1800" dirty="0"/>
              <a:t>ввели новий покращений синтаксис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typedef</a:t>
            </a:r>
            <a:r>
              <a:rPr lang="en-US" sz="1800" dirty="0"/>
              <a:t>, </a:t>
            </a:r>
            <a:r>
              <a:rPr lang="uk-UA" sz="1800" dirty="0"/>
              <a:t>який імітує спосіб оголошення змінних. Цей синтаксис називається </a:t>
            </a:r>
            <a:r>
              <a:rPr lang="en-US" sz="1800" dirty="0"/>
              <a:t>type alias. </a:t>
            </a:r>
            <a:r>
              <a:rPr lang="uk-UA" sz="1800" dirty="0"/>
              <a:t>За допомогою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type alia</a:t>
            </a:r>
            <a:r>
              <a:rPr lang="en-US" sz="1800" dirty="0"/>
              <a:t>s </a:t>
            </a:r>
            <a:r>
              <a:rPr lang="uk-UA" sz="1800" dirty="0"/>
              <a:t>ми пишемо ім’я, яке потім використовується як синонім для конкретного типу даних (тобто принцип той же, але синтаксис зручніший).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547CD6-9425-4211-A177-1EC92EAEC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80" y="1368811"/>
            <a:ext cx="4402239" cy="10572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88A790-4DD3-464E-859B-B682F3948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072" y="5104994"/>
            <a:ext cx="8113853" cy="14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51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type alias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Ці два способи функціонально еквівалентні.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що хоч ми і використовуємо ключове слово </a:t>
            </a:r>
            <a:r>
              <a:rPr lang="en-US" sz="1800" dirty="0"/>
              <a:t>using, </a:t>
            </a:r>
            <a:r>
              <a:rPr lang="uk-UA" sz="1800" dirty="0"/>
              <a:t>воно не має нічого спільного з </a:t>
            </a:r>
            <a:r>
              <a:rPr lang="en-US" sz="1800" dirty="0"/>
              <a:t>using-</a:t>
            </a:r>
            <a:r>
              <a:rPr lang="uk-UA" sz="1800" dirty="0" err="1"/>
              <a:t>стейтментами</a:t>
            </a:r>
            <a:r>
              <a:rPr lang="uk-UA" sz="1800" dirty="0"/>
              <a:t>. Це ключове слово має декілька значень в залежності від контексту.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Новий синтаксис створення псевдонімів є “чистішим” при використанні в складних ситуаціях, і його рекомендується використовувати замість звичайного </a:t>
            </a:r>
            <a:r>
              <a:rPr lang="en-US" sz="1800" dirty="0"/>
              <a:t>typedef, </a:t>
            </a:r>
            <a:r>
              <a:rPr lang="uk-UA" sz="1800" dirty="0"/>
              <a:t>якщо ваш компілятор підтримує </a:t>
            </a:r>
            <a:r>
              <a:rPr lang="en-US" sz="1800" dirty="0"/>
              <a:t>C++11.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Використовуйте </a:t>
            </a:r>
            <a:r>
              <a:rPr lang="en-US" sz="1800" b="1" dirty="0">
                <a:highlight>
                  <a:srgbClr val="00FF00"/>
                </a:highlight>
              </a:rPr>
              <a:t>type alias </a:t>
            </a:r>
            <a:r>
              <a:rPr lang="uk-UA" sz="1800" b="1" dirty="0">
                <a:highlight>
                  <a:srgbClr val="00FF00"/>
                </a:highlight>
              </a:rPr>
              <a:t>замість </a:t>
            </a:r>
            <a:r>
              <a:rPr lang="en-US" sz="1800" b="1" dirty="0">
                <a:highlight>
                  <a:srgbClr val="00FF00"/>
                </a:highlight>
              </a:rPr>
              <a:t>typedef, </a:t>
            </a:r>
            <a:r>
              <a:rPr lang="uk-UA" sz="1800" b="1" dirty="0">
                <a:highlight>
                  <a:srgbClr val="00FF00"/>
                </a:highlight>
              </a:rPr>
              <a:t>якщо ваш компілятор підтримує </a:t>
            </a:r>
            <a:r>
              <a:rPr lang="en-US" sz="1800" b="1" dirty="0">
                <a:highlight>
                  <a:srgbClr val="00FF00"/>
                </a:highlight>
              </a:rPr>
              <a:t>C++11.</a:t>
            </a:r>
            <a:endParaRPr lang="uk-UA" sz="1800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7551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Завдання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Використовуючи наступний прототип функції: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editData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Конвертуйте тип значення </a:t>
            </a:r>
            <a:r>
              <a:rPr lang="en-US" sz="1800" dirty="0"/>
              <a:t>int, </a:t>
            </a:r>
            <a:r>
              <a:rPr lang="uk-UA" sz="1800" dirty="0"/>
              <a:t>що повертається, в </a:t>
            </a:r>
            <a:r>
              <a:rPr lang="en-US" sz="1800" dirty="0" err="1"/>
              <a:t>status_t</a:t>
            </a:r>
            <a:r>
              <a:rPr lang="en-US" sz="1800" dirty="0"/>
              <a:t>, </a:t>
            </a:r>
            <a:r>
              <a:rPr lang="uk-UA" sz="1800" dirty="0"/>
              <a:t>використовуючи ключове слово </a:t>
            </a:r>
            <a:r>
              <a:rPr lang="en-US" sz="1800" dirty="0"/>
              <a:t>typedef. </a:t>
            </a:r>
            <a:r>
              <a:rPr lang="uk-UA" sz="1800" dirty="0"/>
              <a:t>У відповіді до цього завдання вкажіть </a:t>
            </a:r>
            <a:r>
              <a:rPr lang="uk-UA" sz="1800" dirty="0" err="1"/>
              <a:t>стейтмент</a:t>
            </a:r>
            <a:r>
              <a:rPr lang="uk-UA" sz="1800" dirty="0"/>
              <a:t> </a:t>
            </a:r>
            <a:r>
              <a:rPr lang="en-US" sz="1800" dirty="0"/>
              <a:t>typedef </a:t>
            </a:r>
            <a:r>
              <a:rPr lang="uk-UA" sz="1800" dirty="0"/>
              <a:t>і оновлений прототип функції.</a:t>
            </a:r>
          </a:p>
        </p:txBody>
      </p:sp>
    </p:spTree>
    <p:extLst>
      <p:ext uri="{BB962C8B-B14F-4D97-AF65-F5344CB8AC3E}">
        <p14:creationId xmlns:p14="http://schemas.microsoft.com/office/powerpoint/2010/main" val="1557501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Багатовимірні динамічні масиви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Кожен такий масив покажчиків (на фактичні значення) необхідно </a:t>
            </a:r>
            <a:r>
              <a:rPr lang="uk-UA" sz="1800" b="1" dirty="0" err="1">
                <a:highlight>
                  <a:srgbClr val="00FF00"/>
                </a:highlight>
              </a:rPr>
              <a:t>ініціалізувати</a:t>
            </a:r>
            <a:r>
              <a:rPr lang="uk-UA" sz="1800" dirty="0"/>
              <a:t> (виділити необхідний розмір пам'яті). </a:t>
            </a:r>
            <a:r>
              <a:rPr lang="uk-UA" sz="1800" b="1" dirty="0">
                <a:highlight>
                  <a:srgbClr val="00FF00"/>
                </a:highlight>
              </a:rPr>
              <a:t>Ця операція реалізується за допомогою циклу</a:t>
            </a:r>
            <a:r>
              <a:rPr lang="uk-UA" sz="1800" dirty="0"/>
              <a:t>, кількість ітерацій якого збігається з кількістю рядків матриці (розміром основного масиву покажчиків). Результат роботи першого кроку такого циклу обведений червоним кольором на рисунку вище.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Як </a:t>
            </a:r>
            <a:r>
              <a:rPr lang="ru-RU" sz="1800" dirty="0" err="1"/>
              <a:t>оголошення</a:t>
            </a:r>
            <a:r>
              <a:rPr lang="ru-RU" sz="1800" dirty="0"/>
              <a:t>, так і </a:t>
            </a:r>
            <a:r>
              <a:rPr lang="ru-RU" sz="1800" b="1" dirty="0" err="1">
                <a:highlight>
                  <a:srgbClr val="00FF00"/>
                </a:highlight>
              </a:rPr>
              <a:t>видалення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двовимірного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динамічного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масиву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виконується</a:t>
            </a:r>
            <a:r>
              <a:rPr lang="ru-RU" sz="1800" b="1" dirty="0">
                <a:highlight>
                  <a:srgbClr val="00FF00"/>
                </a:highlight>
              </a:rPr>
              <a:t> за </a:t>
            </a:r>
            <a:r>
              <a:rPr lang="ru-RU" sz="1800" b="1" dirty="0" err="1">
                <a:highlight>
                  <a:srgbClr val="00FF00"/>
                </a:highlight>
              </a:rPr>
              <a:t>допомогою</a:t>
            </a:r>
            <a:r>
              <a:rPr lang="ru-RU" sz="1800" b="1" dirty="0">
                <a:highlight>
                  <a:srgbClr val="00FF00"/>
                </a:highlight>
              </a:rPr>
              <a:t> циклу</a:t>
            </a:r>
            <a:r>
              <a:rPr lang="ru-RU" sz="1800" dirty="0"/>
              <a:t>, тому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спочатку</a:t>
            </a:r>
            <a:r>
              <a:rPr lang="ru-RU" sz="1800" dirty="0"/>
              <a:t> </a:t>
            </a:r>
            <a:r>
              <a:rPr lang="ru-RU" sz="1800" dirty="0" err="1"/>
              <a:t>окремо</a:t>
            </a:r>
            <a:r>
              <a:rPr lang="ru-RU" sz="1800" dirty="0"/>
              <a:t> </a:t>
            </a:r>
            <a:r>
              <a:rPr lang="ru-RU" sz="1800" dirty="0" err="1"/>
              <a:t>видалити</a:t>
            </a:r>
            <a:r>
              <a:rPr lang="ru-RU" sz="1800" dirty="0"/>
              <a:t> </a:t>
            </a:r>
            <a:r>
              <a:rPr lang="ru-RU" sz="1800" dirty="0" err="1"/>
              <a:t>кожен</a:t>
            </a:r>
            <a:r>
              <a:rPr lang="ru-RU" sz="1800" dirty="0"/>
              <a:t> </a:t>
            </a:r>
            <a:r>
              <a:rPr lang="ru-RU" sz="1800" dirty="0" err="1"/>
              <a:t>динамічний</a:t>
            </a:r>
            <a:r>
              <a:rPr lang="ru-RU" sz="1800" dirty="0"/>
              <a:t> </a:t>
            </a:r>
            <a:r>
              <a:rPr lang="ru-RU" sz="1800" dirty="0" err="1"/>
              <a:t>масив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представляє</a:t>
            </a:r>
            <a:r>
              <a:rPr lang="ru-RU" sz="1800" dirty="0"/>
              <a:t> рядок, а </a:t>
            </a:r>
            <a:r>
              <a:rPr lang="ru-RU" sz="1800" dirty="0" err="1"/>
              <a:t>потім</a:t>
            </a:r>
            <a:r>
              <a:rPr lang="ru-RU" sz="1800" dirty="0"/>
              <a:t> </a:t>
            </a:r>
            <a:r>
              <a:rPr lang="ru-RU" sz="1800" dirty="0" err="1"/>
              <a:t>видалити</a:t>
            </a:r>
            <a:r>
              <a:rPr lang="ru-RU" sz="1800" dirty="0"/>
              <a:t> </a:t>
            </a:r>
            <a:r>
              <a:rPr lang="ru-RU" sz="1800" dirty="0" err="1"/>
              <a:t>динамічний</a:t>
            </a:r>
            <a:r>
              <a:rPr lang="ru-RU" sz="1800" dirty="0"/>
              <a:t> </a:t>
            </a:r>
            <a:r>
              <a:rPr lang="ru-RU" sz="1800" dirty="0" err="1"/>
              <a:t>масив</a:t>
            </a:r>
            <a:r>
              <a:rPr lang="ru-RU" sz="1800" dirty="0"/>
              <a:t> </a:t>
            </a:r>
            <a:r>
              <a:rPr lang="ru-RU" sz="1800" dirty="0" err="1"/>
              <a:t>покажчиків</a:t>
            </a:r>
            <a:r>
              <a:rPr lang="ru-RU" sz="1800" dirty="0"/>
              <a:t> на рядки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62413B-8429-4FD1-AFB8-632D622F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80" y="2555909"/>
            <a:ext cx="4161039" cy="174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8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1C8C2D-8471-4FD8-A7EC-CAF1E4B7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00" y="2737994"/>
            <a:ext cx="8005598" cy="22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4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Завдання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Використовуючи прототип функції з завдання №1, конвертуйте тип значення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uk-UA" sz="1800" dirty="0"/>
              <a:t>що повертається, 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status_t</a:t>
            </a:r>
            <a:r>
              <a:rPr lang="en-US" sz="1800" dirty="0"/>
              <a:t>, </a:t>
            </a:r>
            <a:r>
              <a:rPr lang="uk-UA" sz="1800" dirty="0"/>
              <a:t>використовуючи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using</a:t>
            </a:r>
            <a:r>
              <a:rPr lang="en-US" sz="1800" dirty="0"/>
              <a:t> (C++11). </a:t>
            </a:r>
            <a:r>
              <a:rPr lang="uk-UA" sz="1800" dirty="0"/>
              <a:t>У відповіді до цього завдання вкажіть </a:t>
            </a:r>
            <a:r>
              <a:rPr lang="uk-UA" sz="1800" dirty="0" err="1"/>
              <a:t>стейтмент</a:t>
            </a:r>
            <a:r>
              <a:rPr lang="uk-UA" sz="1800" dirty="0"/>
              <a:t> створення псевдоніма типу і оновлений прототип функції.</a:t>
            </a:r>
          </a:p>
        </p:txBody>
      </p:sp>
    </p:spTree>
    <p:extLst>
      <p:ext uri="{BB962C8B-B14F-4D97-AF65-F5344CB8AC3E}">
        <p14:creationId xmlns:p14="http://schemas.microsoft.com/office/powerpoint/2010/main" val="4098488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3C3C1-9A19-4731-884C-1C154261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6" y="1828800"/>
            <a:ext cx="114395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54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752496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34354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17491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Багатовимірні динамічні масиви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Наступний</a:t>
            </a:r>
            <a:r>
              <a:rPr lang="ru-RU" sz="1800" dirty="0"/>
              <a:t> приклад </a:t>
            </a:r>
            <a:r>
              <a:rPr lang="ru-RU" sz="1800" dirty="0" err="1"/>
              <a:t>ілюструє</a:t>
            </a:r>
            <a:r>
              <a:rPr lang="ru-RU" sz="1800" dirty="0"/>
              <a:t> роботу з </a:t>
            </a:r>
            <a:r>
              <a:rPr lang="ru-RU" sz="1800" dirty="0" err="1"/>
              <a:t>динамічними</a:t>
            </a:r>
            <a:r>
              <a:rPr lang="ru-RU" sz="1800" dirty="0"/>
              <a:t> </a:t>
            </a:r>
            <a:r>
              <a:rPr lang="ru-RU" sz="1800" dirty="0" err="1"/>
              <a:t>масивами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894C64-905C-4DA5-9051-4809B5A8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115" y="1113179"/>
            <a:ext cx="5775767" cy="23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6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F4C482-ECE8-4277-8F33-E7A16675A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691" y="-1"/>
            <a:ext cx="426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8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Багатовимірні динамічні масиви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Через те,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кожен</a:t>
            </a:r>
            <a:r>
              <a:rPr lang="ru-RU" sz="1800" dirty="0"/>
              <a:t> </a:t>
            </a:r>
            <a:r>
              <a:rPr lang="ru-RU" sz="1800" dirty="0" err="1"/>
              <a:t>стовпець</a:t>
            </a:r>
            <a:r>
              <a:rPr lang="ru-RU" sz="1800" dirty="0"/>
              <a:t> </a:t>
            </a:r>
            <a:r>
              <a:rPr lang="ru-RU" sz="1800" dirty="0" err="1"/>
              <a:t>масиву</a:t>
            </a:r>
            <a:r>
              <a:rPr lang="ru-RU" sz="1800" dirty="0"/>
              <a:t> </a:t>
            </a:r>
            <a:r>
              <a:rPr lang="ru-RU" sz="1800" dirty="0" err="1"/>
              <a:t>незалежно</a:t>
            </a:r>
            <a:r>
              <a:rPr lang="ru-RU" sz="1800" dirty="0"/>
              <a:t> </a:t>
            </a:r>
            <a:r>
              <a:rPr lang="ru-RU" sz="1800" dirty="0" err="1"/>
              <a:t>виділяється</a:t>
            </a:r>
            <a:r>
              <a:rPr lang="ru-RU" sz="1800" dirty="0"/>
              <a:t> динамічно,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зробити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динамічно </a:t>
            </a:r>
            <a:r>
              <a:rPr lang="ru-RU" sz="1800" b="1" dirty="0" err="1">
                <a:highlight>
                  <a:srgbClr val="00FF00"/>
                </a:highlight>
              </a:rPr>
              <a:t>виділені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двовимірні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масиви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які</a:t>
            </a:r>
            <a:r>
              <a:rPr lang="ru-RU" sz="1800" b="1" dirty="0">
                <a:highlight>
                  <a:srgbClr val="00FF00"/>
                </a:highlight>
              </a:rPr>
              <a:t> не є </a:t>
            </a:r>
            <a:r>
              <a:rPr lang="ru-RU" sz="1800" b="1" dirty="0" err="1">
                <a:highlight>
                  <a:srgbClr val="00FF00"/>
                </a:highlight>
              </a:rPr>
              <a:t>прямокутними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Наприклад</a:t>
            </a:r>
            <a:r>
              <a:rPr lang="ru-RU" sz="1800" dirty="0"/>
              <a:t>, для </a:t>
            </a:r>
            <a:r>
              <a:rPr lang="ru-RU" sz="1800" dirty="0" err="1"/>
              <a:t>нашого</a:t>
            </a:r>
            <a:r>
              <a:rPr lang="ru-RU" sz="1800" dirty="0"/>
              <a:t> прикладу </a:t>
            </a:r>
            <a:r>
              <a:rPr lang="ru-RU" sz="1800" dirty="0" err="1"/>
              <a:t>зі</a:t>
            </a:r>
            <a:r>
              <a:rPr lang="ru-RU" sz="1800" dirty="0"/>
              <a:t> студентами та </a:t>
            </a:r>
            <a:r>
              <a:rPr lang="ru-RU" sz="1800" dirty="0" err="1"/>
              <a:t>їхніми</a:t>
            </a:r>
            <a:r>
              <a:rPr lang="ru-RU" sz="1800" dirty="0"/>
              <a:t> результатами </a:t>
            </a:r>
            <a:r>
              <a:rPr lang="ru-RU" sz="1800" dirty="0" err="1"/>
              <a:t>тестування</a:t>
            </a:r>
            <a:r>
              <a:rPr lang="ru-RU" sz="1800" dirty="0"/>
              <a:t> з </a:t>
            </a:r>
            <a:r>
              <a:rPr lang="ru-RU" sz="1800" dirty="0" err="1"/>
              <a:t>предметів</a:t>
            </a:r>
            <a:r>
              <a:rPr lang="ru-RU" sz="1800" dirty="0"/>
              <a:t> (</a:t>
            </a:r>
            <a:r>
              <a:rPr lang="ru-RU" sz="1800" dirty="0" err="1"/>
              <a:t>кожен</a:t>
            </a:r>
            <a:r>
              <a:rPr lang="ru-RU" sz="1800" dirty="0"/>
              <a:t> </a:t>
            </a:r>
            <a:r>
              <a:rPr lang="ru-RU" sz="1800" dirty="0" err="1"/>
              <a:t>виділений</a:t>
            </a:r>
            <a:r>
              <a:rPr lang="ru-RU" sz="1800" dirty="0"/>
              <a:t> </a:t>
            </a:r>
            <a:r>
              <a:rPr lang="ru-RU" sz="1800" dirty="0" err="1"/>
              <a:t>окремим</a:t>
            </a:r>
            <a:r>
              <a:rPr lang="ru-RU" sz="1800" dirty="0"/>
              <a:t> </a:t>
            </a:r>
            <a:r>
              <a:rPr lang="ru-RU" sz="1800" dirty="0" err="1"/>
              <a:t>кольором</a:t>
            </a:r>
            <a:r>
              <a:rPr lang="ru-RU" sz="1800" dirty="0"/>
              <a:t> рядок є </a:t>
            </a:r>
            <a:r>
              <a:rPr lang="ru-RU" sz="1800" dirty="0" err="1"/>
              <a:t>одновимірним</a:t>
            </a:r>
            <a:r>
              <a:rPr lang="ru-RU" sz="1800" dirty="0"/>
              <a:t> </a:t>
            </a:r>
            <a:r>
              <a:rPr lang="ru-RU" sz="1800" dirty="0" err="1"/>
              <a:t>динамічним</a:t>
            </a:r>
            <a:r>
              <a:rPr lang="ru-RU" sz="1800" dirty="0"/>
              <a:t> </a:t>
            </a:r>
            <a:r>
              <a:rPr lang="ru-RU" sz="1800" dirty="0" err="1"/>
              <a:t>масивом</a:t>
            </a:r>
            <a:r>
              <a:rPr lang="ru-RU" sz="1800" dirty="0"/>
              <a:t>):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941458-3F93-41EE-89CF-80AF88AB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8" y="3029055"/>
            <a:ext cx="6744641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4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749A08-6DC5-45C8-AC42-0C3C153B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258" y="0"/>
            <a:ext cx="5617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374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2996</Words>
  <Application>Microsoft Office PowerPoint</Application>
  <PresentationFormat>Широкий екран</PresentationFormat>
  <Paragraphs>233</Paragraphs>
  <Slides>55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55</vt:i4>
      </vt:variant>
    </vt:vector>
  </HeadingPairs>
  <TitlesOfParts>
    <vt:vector size="60" baseType="lpstr">
      <vt:lpstr>Arial</vt:lpstr>
      <vt:lpstr>Calibri</vt:lpstr>
      <vt:lpstr>Consolas</vt:lpstr>
      <vt:lpstr>Tahoma</vt:lpstr>
      <vt:lpstr>Тема Office</vt:lpstr>
      <vt:lpstr>Багатовимірні динамічні масиви</vt:lpstr>
      <vt:lpstr>Багатовимірні динамічні масиви</vt:lpstr>
      <vt:lpstr>Багатовимірні динамічні масиви</vt:lpstr>
      <vt:lpstr>Багатовимірні динамічні масиви</vt:lpstr>
      <vt:lpstr>Багатовимірні динамічні масиви</vt:lpstr>
      <vt:lpstr>Багатовимірні динамічні масиви</vt:lpstr>
      <vt:lpstr>_</vt:lpstr>
      <vt:lpstr>Багатовимірні динамічні масиви</vt:lpstr>
      <vt:lpstr>_</vt:lpstr>
      <vt:lpstr>Організація двовимірного  «трикутного» динамічного масиву</vt:lpstr>
      <vt:lpstr>Перерахування (перелічуваний тип даних)</vt:lpstr>
      <vt:lpstr>Перерахування (перелічуваний тип даних)</vt:lpstr>
      <vt:lpstr>Імена перерахувань</vt:lpstr>
      <vt:lpstr>Імена перерахувань</vt:lpstr>
      <vt:lpstr>Значення енумераторів</vt:lpstr>
      <vt:lpstr>Значення енумераторів</vt:lpstr>
      <vt:lpstr>Значення енумераторів</vt:lpstr>
      <vt:lpstr>Обробка перерахувань</vt:lpstr>
      <vt:lpstr>Обробка перерахувань</vt:lpstr>
      <vt:lpstr>Обробка перерахувань</vt:lpstr>
      <vt:lpstr>Обробка перерахувань</vt:lpstr>
      <vt:lpstr>Вивід енумераторів</vt:lpstr>
      <vt:lpstr>Виділення пам’яті для перерахувань</vt:lpstr>
      <vt:lpstr>Користь від перерахувань</vt:lpstr>
      <vt:lpstr>Користь від перерахувань</vt:lpstr>
      <vt:lpstr>Користь від перерахувань</vt:lpstr>
      <vt:lpstr>Користь від перерахувань</vt:lpstr>
      <vt:lpstr>Користь від перерахувань</vt:lpstr>
      <vt:lpstr>Користь від перерахувань</vt:lpstr>
      <vt:lpstr>Завдання №1</vt:lpstr>
      <vt:lpstr>_</vt:lpstr>
      <vt:lpstr>Завдання №3</vt:lpstr>
      <vt:lpstr>_</vt:lpstr>
      <vt:lpstr>Класи enum</vt:lpstr>
      <vt:lpstr>Класи enum</vt:lpstr>
      <vt:lpstr>Класи enum</vt:lpstr>
      <vt:lpstr>Класи enum</vt:lpstr>
      <vt:lpstr>Класи enum</vt:lpstr>
      <vt:lpstr>Класи enum</vt:lpstr>
      <vt:lpstr>Псевдоніми типів: typedef і type alias</vt:lpstr>
      <vt:lpstr>Псевдоніми типів: typedef і type alias</vt:lpstr>
      <vt:lpstr>typedef і читабельність коду</vt:lpstr>
      <vt:lpstr>typedef і підтримка коду</vt:lpstr>
      <vt:lpstr>typedef і кросплатформність</vt:lpstr>
      <vt:lpstr>typedef і спрощення складного</vt:lpstr>
      <vt:lpstr>typedef і спрощення складного</vt:lpstr>
      <vt:lpstr>type alias</vt:lpstr>
      <vt:lpstr>type alias</vt:lpstr>
      <vt:lpstr>Завдання №1</vt:lpstr>
      <vt:lpstr>_</vt:lpstr>
      <vt:lpstr>Завдання №2</vt:lpstr>
      <vt:lpstr>_</vt:lpstr>
      <vt:lpstr>_</vt:lpstr>
      <vt:lpstr>_</vt:lpstr>
      <vt:lpstr>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Введення в вебдизайн</dc:title>
  <dc:creator>Alexander</dc:creator>
  <cp:lastModifiedBy>Alexander Vereshchagin</cp:lastModifiedBy>
  <cp:revision>142</cp:revision>
  <dcterms:created xsi:type="dcterms:W3CDTF">2021-08-19T17:51:13Z</dcterms:created>
  <dcterms:modified xsi:type="dcterms:W3CDTF">2024-02-27T12:55:32Z</dcterms:modified>
</cp:coreProperties>
</file>